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handoutMasterIdLst>
    <p:handoutMasterId r:id="rId44"/>
  </p:handoutMasterIdLst>
  <p:sldIdLst>
    <p:sldId id="394" r:id="rId5"/>
    <p:sldId id="395" r:id="rId6"/>
    <p:sldId id="396" r:id="rId7"/>
    <p:sldId id="397" r:id="rId8"/>
    <p:sldId id="398" r:id="rId9"/>
    <p:sldId id="307" r:id="rId10"/>
    <p:sldId id="399" r:id="rId11"/>
    <p:sldId id="431" r:id="rId12"/>
    <p:sldId id="432" r:id="rId13"/>
    <p:sldId id="429" r:id="rId14"/>
    <p:sldId id="286" r:id="rId15"/>
    <p:sldId id="457" r:id="rId16"/>
    <p:sldId id="458" r:id="rId17"/>
    <p:sldId id="296" r:id="rId18"/>
    <p:sldId id="298" r:id="rId19"/>
    <p:sldId id="320" r:id="rId20"/>
    <p:sldId id="293" r:id="rId21"/>
    <p:sldId id="321" r:id="rId22"/>
    <p:sldId id="322" r:id="rId23"/>
    <p:sldId id="324" r:id="rId24"/>
    <p:sldId id="443" r:id="rId25"/>
    <p:sldId id="312" r:id="rId26"/>
    <p:sldId id="578" r:id="rId27"/>
    <p:sldId id="316" r:id="rId28"/>
    <p:sldId id="313" r:id="rId29"/>
    <p:sldId id="317" r:id="rId30"/>
    <p:sldId id="576" r:id="rId31"/>
    <p:sldId id="318" r:id="rId32"/>
    <p:sldId id="314" r:id="rId33"/>
    <p:sldId id="325" r:id="rId34"/>
    <p:sldId id="315" r:id="rId35"/>
    <p:sldId id="328" r:id="rId36"/>
    <p:sldId id="329" r:id="rId37"/>
    <p:sldId id="330" r:id="rId38"/>
    <p:sldId id="326" r:id="rId39"/>
    <p:sldId id="327" r:id="rId40"/>
    <p:sldId id="295" r:id="rId41"/>
    <p:sldId id="300" r:id="rId42"/>
  </p:sldIdLst>
  <p:sldSz cx="13004800" cy="9753600"/>
  <p:notesSz cx="6797675" cy="9926638"/>
  <p:defaultTextStyle>
    <a:defPPr>
      <a:defRPr lang="nl-NL"/>
    </a:defPPr>
    <a:lvl1pPr marL="0" algn="l" defTabSz="1300393" rtl="0" eaLnBrk="1" latinLnBrk="0" hangingPunct="1">
      <a:defRPr sz="2600" kern="1200">
        <a:solidFill>
          <a:schemeClr val="tx1"/>
        </a:solidFill>
        <a:latin typeface="+mn-lt"/>
        <a:ea typeface="+mn-ea"/>
        <a:cs typeface="+mn-cs"/>
      </a:defRPr>
    </a:lvl1pPr>
    <a:lvl2pPr marL="650197" algn="l" defTabSz="1300393" rtl="0" eaLnBrk="1" latinLnBrk="0" hangingPunct="1">
      <a:defRPr sz="2600" kern="1200">
        <a:solidFill>
          <a:schemeClr val="tx1"/>
        </a:solidFill>
        <a:latin typeface="+mn-lt"/>
        <a:ea typeface="+mn-ea"/>
        <a:cs typeface="+mn-cs"/>
      </a:defRPr>
    </a:lvl2pPr>
    <a:lvl3pPr marL="1300393" algn="l" defTabSz="1300393" rtl="0" eaLnBrk="1" latinLnBrk="0" hangingPunct="1">
      <a:defRPr sz="2600" kern="1200">
        <a:solidFill>
          <a:schemeClr val="tx1"/>
        </a:solidFill>
        <a:latin typeface="+mn-lt"/>
        <a:ea typeface="+mn-ea"/>
        <a:cs typeface="+mn-cs"/>
      </a:defRPr>
    </a:lvl3pPr>
    <a:lvl4pPr marL="1950590" algn="l" defTabSz="1300393" rtl="0" eaLnBrk="1" latinLnBrk="0" hangingPunct="1">
      <a:defRPr sz="2600" kern="1200">
        <a:solidFill>
          <a:schemeClr val="tx1"/>
        </a:solidFill>
        <a:latin typeface="+mn-lt"/>
        <a:ea typeface="+mn-ea"/>
        <a:cs typeface="+mn-cs"/>
      </a:defRPr>
    </a:lvl4pPr>
    <a:lvl5pPr marL="2600786" algn="l" defTabSz="1300393" rtl="0" eaLnBrk="1" latinLnBrk="0" hangingPunct="1">
      <a:defRPr sz="2600" kern="1200">
        <a:solidFill>
          <a:schemeClr val="tx1"/>
        </a:solidFill>
        <a:latin typeface="+mn-lt"/>
        <a:ea typeface="+mn-ea"/>
        <a:cs typeface="+mn-cs"/>
      </a:defRPr>
    </a:lvl5pPr>
    <a:lvl6pPr marL="3250983" algn="l" defTabSz="1300393" rtl="0" eaLnBrk="1" latinLnBrk="0" hangingPunct="1">
      <a:defRPr sz="2600" kern="1200">
        <a:solidFill>
          <a:schemeClr val="tx1"/>
        </a:solidFill>
        <a:latin typeface="+mn-lt"/>
        <a:ea typeface="+mn-ea"/>
        <a:cs typeface="+mn-cs"/>
      </a:defRPr>
    </a:lvl6pPr>
    <a:lvl7pPr marL="3901180" algn="l" defTabSz="1300393" rtl="0" eaLnBrk="1" latinLnBrk="0" hangingPunct="1">
      <a:defRPr sz="2600" kern="1200">
        <a:solidFill>
          <a:schemeClr val="tx1"/>
        </a:solidFill>
        <a:latin typeface="+mn-lt"/>
        <a:ea typeface="+mn-ea"/>
        <a:cs typeface="+mn-cs"/>
      </a:defRPr>
    </a:lvl7pPr>
    <a:lvl8pPr marL="4551376" algn="l" defTabSz="1300393" rtl="0" eaLnBrk="1" latinLnBrk="0" hangingPunct="1">
      <a:defRPr sz="2600" kern="1200">
        <a:solidFill>
          <a:schemeClr val="tx1"/>
        </a:solidFill>
        <a:latin typeface="+mn-lt"/>
        <a:ea typeface="+mn-ea"/>
        <a:cs typeface="+mn-cs"/>
      </a:defRPr>
    </a:lvl8pPr>
    <a:lvl9pPr marL="5201573" algn="l" defTabSz="1300393"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618"/>
    <a:srgbClr val="4B5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p:cViewPr varScale="1">
        <p:scale>
          <a:sx n="41" d="100"/>
          <a:sy n="41" d="100"/>
        </p:scale>
        <p:origin x="1492" y="52"/>
      </p:cViewPr>
      <p:guideLst>
        <p:guide orient="horz" pos="3072"/>
        <p:guide pos="4096"/>
      </p:guideLst>
    </p:cSldViewPr>
  </p:slideViewPr>
  <p:notesTextViewPr>
    <p:cViewPr>
      <p:scale>
        <a:sx n="1" d="1"/>
        <a:sy n="1" d="1"/>
      </p:scale>
      <p:origin x="0" y="0"/>
    </p:cViewPr>
  </p:notesTextViewPr>
  <p:sorterViewPr>
    <p:cViewPr>
      <p:scale>
        <a:sx n="31" d="100"/>
        <a:sy n="31" d="100"/>
      </p:scale>
      <p:origin x="0" y="0"/>
    </p:cViewPr>
  </p:sorterViewPr>
  <p:notesViewPr>
    <p:cSldViewPr snapToGrid="0">
      <p:cViewPr>
        <p:scale>
          <a:sx n="1" d="2"/>
          <a:sy n="1" d="2"/>
        </p:scale>
        <p:origin x="0" y="0"/>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5460DDC-1A3A-4EA7-AF9B-C129A9918557}" type="datetimeFigureOut">
              <a:rPr lang="nl-NL" smtClean="0"/>
              <a:t>24-9-2019</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74B3466-20E4-4A63-8109-CAEDF0BFDD37}" type="slidenum">
              <a:rPr lang="nl-NL" smtClean="0"/>
              <a:t>‹nr.›</a:t>
            </a:fld>
            <a:endParaRPr lang="nl-NL"/>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9328849-1715-4141-A6CA-D3AD9339A1AC}" type="datetimeFigureOut">
              <a:rPr lang="nl-NL" smtClean="0"/>
              <a:t>24-9-2019</a:t>
            </a:fld>
            <a:endParaRPr lang="nl-NL"/>
          </a:p>
        </p:txBody>
      </p:sp>
      <p:sp>
        <p:nvSpPr>
          <p:cNvPr id="4" name="Tijdelijke aanduiding voor dia-afbeelding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492F898-4AD7-4D2B-8941-6A24C8C72868}" type="slidenum">
              <a:rPr lang="nl-NL" smtClean="0"/>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1300393" rtl="0" eaLnBrk="1" latinLnBrk="0" hangingPunct="1">
      <a:defRPr sz="1700" kern="1200">
        <a:solidFill>
          <a:schemeClr val="tx1"/>
        </a:solidFill>
        <a:latin typeface="+mn-lt"/>
        <a:ea typeface="+mn-ea"/>
        <a:cs typeface="+mn-cs"/>
      </a:defRPr>
    </a:lvl1pPr>
    <a:lvl2pPr marL="650197" algn="l" defTabSz="1300393" rtl="0" eaLnBrk="1" latinLnBrk="0" hangingPunct="1">
      <a:defRPr sz="1700" kern="1200">
        <a:solidFill>
          <a:schemeClr val="tx1"/>
        </a:solidFill>
        <a:latin typeface="+mn-lt"/>
        <a:ea typeface="+mn-ea"/>
        <a:cs typeface="+mn-cs"/>
      </a:defRPr>
    </a:lvl2pPr>
    <a:lvl3pPr marL="1300393" algn="l" defTabSz="1300393" rtl="0" eaLnBrk="1" latinLnBrk="0" hangingPunct="1">
      <a:defRPr sz="1700" kern="1200">
        <a:solidFill>
          <a:schemeClr val="tx1"/>
        </a:solidFill>
        <a:latin typeface="+mn-lt"/>
        <a:ea typeface="+mn-ea"/>
        <a:cs typeface="+mn-cs"/>
      </a:defRPr>
    </a:lvl3pPr>
    <a:lvl4pPr marL="1950590" algn="l" defTabSz="1300393" rtl="0" eaLnBrk="1" latinLnBrk="0" hangingPunct="1">
      <a:defRPr sz="1700" kern="1200">
        <a:solidFill>
          <a:schemeClr val="tx1"/>
        </a:solidFill>
        <a:latin typeface="+mn-lt"/>
        <a:ea typeface="+mn-ea"/>
        <a:cs typeface="+mn-cs"/>
      </a:defRPr>
    </a:lvl4pPr>
    <a:lvl5pPr marL="2600786" algn="l" defTabSz="1300393" rtl="0" eaLnBrk="1" latinLnBrk="0" hangingPunct="1">
      <a:defRPr sz="1700" kern="1200">
        <a:solidFill>
          <a:schemeClr val="tx1"/>
        </a:solidFill>
        <a:latin typeface="+mn-lt"/>
        <a:ea typeface="+mn-ea"/>
        <a:cs typeface="+mn-cs"/>
      </a:defRPr>
    </a:lvl5pPr>
    <a:lvl6pPr marL="3250983" algn="l" defTabSz="1300393" rtl="0" eaLnBrk="1" latinLnBrk="0" hangingPunct="1">
      <a:defRPr sz="1700" kern="1200">
        <a:solidFill>
          <a:schemeClr val="tx1"/>
        </a:solidFill>
        <a:latin typeface="+mn-lt"/>
        <a:ea typeface="+mn-ea"/>
        <a:cs typeface="+mn-cs"/>
      </a:defRPr>
    </a:lvl6pPr>
    <a:lvl7pPr marL="3901180" algn="l" defTabSz="1300393" rtl="0" eaLnBrk="1" latinLnBrk="0" hangingPunct="1">
      <a:defRPr sz="1700" kern="1200">
        <a:solidFill>
          <a:schemeClr val="tx1"/>
        </a:solidFill>
        <a:latin typeface="+mn-lt"/>
        <a:ea typeface="+mn-ea"/>
        <a:cs typeface="+mn-cs"/>
      </a:defRPr>
    </a:lvl7pPr>
    <a:lvl8pPr marL="4551376" algn="l" defTabSz="1300393" rtl="0" eaLnBrk="1" latinLnBrk="0" hangingPunct="1">
      <a:defRPr sz="1700" kern="1200">
        <a:solidFill>
          <a:schemeClr val="tx1"/>
        </a:solidFill>
        <a:latin typeface="+mn-lt"/>
        <a:ea typeface="+mn-ea"/>
        <a:cs typeface="+mn-cs"/>
      </a:defRPr>
    </a:lvl8pPr>
    <a:lvl9pPr marL="5201573" algn="l" defTabSz="1300393"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6</a:t>
            </a:fld>
            <a:endParaRPr lang="nl-NL"/>
          </a:p>
        </p:txBody>
      </p:sp>
    </p:spTree>
    <p:extLst>
      <p:ext uri="{BB962C8B-B14F-4D97-AF65-F5344CB8AC3E}">
        <p14:creationId xmlns:p14="http://schemas.microsoft.com/office/powerpoint/2010/main" val="2393286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25</a:t>
            </a:fld>
            <a:endParaRPr lang="nl-NL"/>
          </a:p>
        </p:txBody>
      </p:sp>
    </p:spTree>
    <p:extLst>
      <p:ext uri="{BB962C8B-B14F-4D97-AF65-F5344CB8AC3E}">
        <p14:creationId xmlns:p14="http://schemas.microsoft.com/office/powerpoint/2010/main" val="3643982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26</a:t>
            </a:fld>
            <a:endParaRPr lang="nl-NL"/>
          </a:p>
        </p:txBody>
      </p:sp>
    </p:spTree>
    <p:extLst>
      <p:ext uri="{BB962C8B-B14F-4D97-AF65-F5344CB8AC3E}">
        <p14:creationId xmlns:p14="http://schemas.microsoft.com/office/powerpoint/2010/main" val="787445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27</a:t>
            </a:fld>
            <a:endParaRPr lang="nl-NL"/>
          </a:p>
        </p:txBody>
      </p:sp>
    </p:spTree>
    <p:extLst>
      <p:ext uri="{BB962C8B-B14F-4D97-AF65-F5344CB8AC3E}">
        <p14:creationId xmlns:p14="http://schemas.microsoft.com/office/powerpoint/2010/main" val="1583298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28</a:t>
            </a:fld>
            <a:endParaRPr lang="nl-NL"/>
          </a:p>
        </p:txBody>
      </p:sp>
    </p:spTree>
    <p:extLst>
      <p:ext uri="{BB962C8B-B14F-4D97-AF65-F5344CB8AC3E}">
        <p14:creationId xmlns:p14="http://schemas.microsoft.com/office/powerpoint/2010/main" val="660334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29</a:t>
            </a:fld>
            <a:endParaRPr lang="nl-NL"/>
          </a:p>
        </p:txBody>
      </p:sp>
    </p:spTree>
    <p:extLst>
      <p:ext uri="{BB962C8B-B14F-4D97-AF65-F5344CB8AC3E}">
        <p14:creationId xmlns:p14="http://schemas.microsoft.com/office/powerpoint/2010/main" val="1776963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31</a:t>
            </a:fld>
            <a:endParaRPr lang="nl-NL"/>
          </a:p>
        </p:txBody>
      </p:sp>
    </p:spTree>
    <p:extLst>
      <p:ext uri="{BB962C8B-B14F-4D97-AF65-F5344CB8AC3E}">
        <p14:creationId xmlns:p14="http://schemas.microsoft.com/office/powerpoint/2010/main" val="3383995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32</a:t>
            </a:fld>
            <a:endParaRPr lang="nl-NL"/>
          </a:p>
        </p:txBody>
      </p:sp>
    </p:spTree>
    <p:extLst>
      <p:ext uri="{BB962C8B-B14F-4D97-AF65-F5344CB8AC3E}">
        <p14:creationId xmlns:p14="http://schemas.microsoft.com/office/powerpoint/2010/main" val="1480038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33</a:t>
            </a:fld>
            <a:endParaRPr lang="nl-NL"/>
          </a:p>
        </p:txBody>
      </p:sp>
    </p:spTree>
    <p:extLst>
      <p:ext uri="{BB962C8B-B14F-4D97-AF65-F5344CB8AC3E}">
        <p14:creationId xmlns:p14="http://schemas.microsoft.com/office/powerpoint/2010/main" val="1724627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34</a:t>
            </a:fld>
            <a:endParaRPr lang="nl-NL"/>
          </a:p>
        </p:txBody>
      </p:sp>
    </p:spTree>
    <p:extLst>
      <p:ext uri="{BB962C8B-B14F-4D97-AF65-F5344CB8AC3E}">
        <p14:creationId xmlns:p14="http://schemas.microsoft.com/office/powerpoint/2010/main" val="1675516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37</a:t>
            </a:fld>
            <a:endParaRPr lang="nl-NL"/>
          </a:p>
        </p:txBody>
      </p:sp>
    </p:spTree>
    <p:extLst>
      <p:ext uri="{BB962C8B-B14F-4D97-AF65-F5344CB8AC3E}">
        <p14:creationId xmlns:p14="http://schemas.microsoft.com/office/powerpoint/2010/main" val="598204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700" i="1" kern="1200" dirty="0">
                <a:solidFill>
                  <a:schemeClr val="tx1"/>
                </a:solidFill>
                <a:effectLst/>
                <a:latin typeface="+mn-lt"/>
                <a:ea typeface="+mn-ea"/>
                <a:cs typeface="+mn-cs"/>
              </a:rPr>
              <a:t>Wisselende ideeën in de tijd afhankelijk van maatschappelijke context</a:t>
            </a:r>
            <a:endParaRPr lang="nl-NL" sz="1700" kern="1200" dirty="0">
              <a:solidFill>
                <a:schemeClr val="tx1"/>
              </a:solidFill>
              <a:effectLst/>
              <a:latin typeface="+mn-lt"/>
              <a:ea typeface="+mn-ea"/>
              <a:cs typeface="+mn-cs"/>
            </a:endParaRPr>
          </a:p>
          <a:p>
            <a:r>
              <a:rPr lang="nl-NL" sz="1700" kern="1200" dirty="0">
                <a:solidFill>
                  <a:schemeClr val="tx1"/>
                </a:solidFill>
                <a:effectLst/>
                <a:latin typeface="+mn-lt"/>
                <a:ea typeface="+mn-ea"/>
                <a:cs typeface="+mn-cs"/>
              </a:rPr>
              <a:t>1818:  </a:t>
            </a:r>
            <a:r>
              <a:rPr lang="nl-NL" sz="1700" kern="1200" dirty="0" err="1">
                <a:solidFill>
                  <a:schemeClr val="tx1"/>
                </a:solidFill>
                <a:effectLst/>
                <a:latin typeface="+mn-lt"/>
                <a:ea typeface="+mn-ea"/>
                <a:cs typeface="+mn-cs"/>
              </a:rPr>
              <a:t>Menschlievend</a:t>
            </a:r>
            <a:r>
              <a:rPr lang="nl-NL" sz="1700" kern="1200" dirty="0">
                <a:solidFill>
                  <a:schemeClr val="tx1"/>
                </a:solidFill>
                <a:effectLst/>
                <a:latin typeface="+mn-lt"/>
                <a:ea typeface="+mn-ea"/>
                <a:cs typeface="+mn-cs"/>
              </a:rPr>
              <a:t> Besluit Koning Willem 1: “genezing van krankzinnigen”</a:t>
            </a:r>
          </a:p>
          <a:p>
            <a:r>
              <a:rPr lang="nl-NL" sz="1700" kern="1200" dirty="0">
                <a:solidFill>
                  <a:schemeClr val="tx1"/>
                </a:solidFill>
                <a:effectLst/>
                <a:latin typeface="+mn-lt"/>
                <a:ea typeface="+mn-ea"/>
                <a:cs typeface="+mn-cs"/>
              </a:rPr>
              <a:t>1841:  1</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Krankzinnigenwet: Bescherming maatschappij centraal, geneeskundige gestichten en bewaarplaatsen voor chronische ongeneeslijk zieken. </a:t>
            </a:r>
          </a:p>
          <a:p>
            <a:r>
              <a:rPr lang="nl-NL" sz="1700" kern="1200" dirty="0">
                <a:solidFill>
                  <a:schemeClr val="tx1"/>
                </a:solidFill>
                <a:effectLst/>
                <a:latin typeface="+mn-lt"/>
                <a:ea typeface="+mn-ea"/>
                <a:cs typeface="+mn-cs"/>
              </a:rPr>
              <a:t>1881:  2</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Krankzinnigenwet: Weinig wezenlijke verandering, introductie IBS. </a:t>
            </a:r>
          </a:p>
          <a:p>
            <a:r>
              <a:rPr lang="nl-NL" sz="1700" kern="1200" dirty="0">
                <a:solidFill>
                  <a:schemeClr val="tx1"/>
                </a:solidFill>
                <a:effectLst/>
                <a:latin typeface="+mn-lt"/>
                <a:ea typeface="+mn-ea"/>
                <a:cs typeface="+mn-cs"/>
              </a:rPr>
              <a:t>1929:  Wijziging waarbij </a:t>
            </a:r>
            <a:r>
              <a:rPr lang="nl-NL" sz="1700" kern="1200" dirty="0" err="1">
                <a:solidFill>
                  <a:schemeClr val="tx1"/>
                </a:solidFill>
                <a:effectLst/>
                <a:latin typeface="+mn-lt"/>
                <a:ea typeface="+mn-ea"/>
                <a:cs typeface="+mn-cs"/>
              </a:rPr>
              <a:t>pt</a:t>
            </a:r>
            <a:r>
              <a:rPr lang="nl-NL" sz="1700" kern="1200" dirty="0">
                <a:solidFill>
                  <a:schemeClr val="tx1"/>
                </a:solidFill>
                <a:effectLst/>
                <a:latin typeface="+mn-lt"/>
                <a:ea typeface="+mn-ea"/>
                <a:cs typeface="+mn-cs"/>
              </a:rPr>
              <a:t> zelf om ontslag kon verzoeken</a:t>
            </a:r>
          </a:p>
          <a:p>
            <a:r>
              <a:rPr lang="nl-NL" sz="1700" kern="1200" dirty="0">
                <a:solidFill>
                  <a:schemeClr val="tx1"/>
                </a:solidFill>
                <a:effectLst/>
                <a:latin typeface="+mn-lt"/>
                <a:ea typeface="+mn-ea"/>
                <a:cs typeface="+mn-cs"/>
              </a:rPr>
              <a:t>Al vanaf 1906: wet moet anders. Tot jaren ‘60 paternalistische benadering, (bestwil!)  </a:t>
            </a:r>
          </a:p>
          <a:p>
            <a:r>
              <a:rPr lang="nl-NL" sz="1700" kern="1200" dirty="0">
                <a:solidFill>
                  <a:schemeClr val="tx1"/>
                </a:solidFill>
                <a:effectLst/>
                <a:latin typeface="+mn-lt"/>
                <a:ea typeface="+mn-ea"/>
                <a:cs typeface="+mn-cs"/>
              </a:rPr>
              <a:t>Sindsdien liberale ontwikkeling richting meer autonomie </a:t>
            </a:r>
          </a:p>
          <a:p>
            <a:r>
              <a:rPr lang="nl-NL" sz="1700" kern="1200" dirty="0">
                <a:solidFill>
                  <a:schemeClr val="tx1"/>
                </a:solidFill>
                <a:effectLst/>
                <a:latin typeface="+mn-lt"/>
                <a:ea typeface="+mn-ea"/>
                <a:cs typeface="+mn-cs"/>
              </a:rPr>
              <a:t>1971: 1</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wetsontwerp BOPZ 2</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kamer</a:t>
            </a:r>
          </a:p>
          <a:p>
            <a:r>
              <a:rPr lang="nl-NL" sz="1700" kern="1200" dirty="0">
                <a:solidFill>
                  <a:schemeClr val="tx1"/>
                </a:solidFill>
                <a:effectLst/>
                <a:latin typeface="+mn-lt"/>
                <a:ea typeface="+mn-ea"/>
                <a:cs typeface="+mn-cs"/>
              </a:rPr>
              <a:t>1994: in werking treden BOPZ: enkel gedwongen opname mogelijk bij gevaar(zettende stoornis); geen ruimte meer voor ‘bestwil’ principe. </a:t>
            </a:r>
          </a:p>
          <a:p>
            <a:r>
              <a:rPr lang="nl-NL" sz="1700" kern="1200" dirty="0">
                <a:solidFill>
                  <a:schemeClr val="tx1"/>
                </a:solidFill>
                <a:effectLst/>
                <a:latin typeface="+mn-lt"/>
                <a:ea typeface="+mn-ea"/>
                <a:cs typeface="+mn-cs"/>
              </a:rPr>
              <a:t>Sindsdien verschillende aanpassingen BOPZ: verruiming van mogelijkheden. , </a:t>
            </a:r>
          </a:p>
          <a:p>
            <a:r>
              <a:rPr lang="nl-NL" sz="1700" kern="1200" dirty="0">
                <a:solidFill>
                  <a:schemeClr val="tx1"/>
                </a:solidFill>
                <a:effectLst/>
                <a:latin typeface="+mn-lt"/>
                <a:ea typeface="+mn-ea"/>
                <a:cs typeface="+mn-cs"/>
              </a:rPr>
              <a:t>3</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Evaluatie BOPZ 2007: BOPZ moet vervangen worden: behandelwet </a:t>
            </a:r>
            <a:r>
              <a:rPr lang="nl-NL" sz="1700" kern="1200" dirty="0" err="1">
                <a:solidFill>
                  <a:schemeClr val="tx1"/>
                </a:solidFill>
                <a:effectLst/>
                <a:latin typeface="+mn-lt"/>
                <a:ea typeface="+mn-ea"/>
                <a:cs typeface="+mn-cs"/>
              </a:rPr>
              <a:t>ipv</a:t>
            </a:r>
            <a:r>
              <a:rPr lang="nl-NL" sz="1700" kern="1200" dirty="0">
                <a:solidFill>
                  <a:schemeClr val="tx1"/>
                </a:solidFill>
                <a:effectLst/>
                <a:latin typeface="+mn-lt"/>
                <a:ea typeface="+mn-ea"/>
                <a:cs typeface="+mn-cs"/>
              </a:rPr>
              <a:t> opnamewet; rechtsbescherming moet beter. </a:t>
            </a:r>
          </a:p>
          <a:p>
            <a:r>
              <a:rPr lang="nl-NL" sz="1700" kern="1200" dirty="0">
                <a:solidFill>
                  <a:schemeClr val="tx1"/>
                </a:solidFill>
                <a:effectLst/>
                <a:latin typeface="+mn-lt"/>
                <a:ea typeface="+mn-ea"/>
                <a:cs typeface="+mn-cs"/>
              </a:rPr>
              <a:t>BOPZ &gt; wet Zorg en Dwang en wet Verplichte GGZ. </a:t>
            </a:r>
          </a:p>
          <a:p>
            <a:r>
              <a:rPr lang="nl-NL" sz="1700" kern="1200" dirty="0">
                <a:solidFill>
                  <a:schemeClr val="tx1"/>
                </a:solidFill>
                <a:effectLst/>
                <a:latin typeface="+mn-lt"/>
                <a:ea typeface="+mn-ea"/>
                <a:cs typeface="+mn-cs"/>
              </a:rPr>
              <a:t>2010: 1</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wetsvoorstel Wet Verplichte GGZ naar 2</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kamer. </a:t>
            </a:r>
          </a:p>
          <a:p>
            <a:r>
              <a:rPr lang="nl-NL" sz="1700" kern="1200" dirty="0">
                <a:solidFill>
                  <a:schemeClr val="tx1"/>
                </a:solidFill>
                <a:effectLst/>
                <a:latin typeface="+mn-lt"/>
                <a:ea typeface="+mn-ea"/>
                <a:cs typeface="+mn-cs"/>
              </a:rPr>
              <a:t>Mede </a:t>
            </a:r>
            <a:r>
              <a:rPr lang="nl-NL" sz="1700" kern="1200" dirty="0" err="1">
                <a:solidFill>
                  <a:schemeClr val="tx1"/>
                </a:solidFill>
                <a:effectLst/>
                <a:latin typeface="+mn-lt"/>
                <a:ea typeface="+mn-ea"/>
                <a:cs typeface="+mn-cs"/>
              </a:rPr>
              <a:t>oiv</a:t>
            </a:r>
            <a:r>
              <a:rPr lang="nl-NL" sz="1700" kern="1200" dirty="0">
                <a:solidFill>
                  <a:schemeClr val="tx1"/>
                </a:solidFill>
                <a:effectLst/>
                <a:latin typeface="+mn-lt"/>
                <a:ea typeface="+mn-ea"/>
                <a:cs typeface="+mn-cs"/>
              </a:rPr>
              <a:t> maatschappelijke ontwikkeling en incidenten fundamentele wijzigingen in de wet. </a:t>
            </a:r>
          </a:p>
          <a:p>
            <a:r>
              <a:rPr lang="nl-NL" sz="1700" kern="1200" dirty="0">
                <a:solidFill>
                  <a:schemeClr val="tx1"/>
                </a:solidFill>
                <a:effectLst/>
                <a:latin typeface="+mn-lt"/>
                <a:ea typeface="+mn-ea"/>
                <a:cs typeface="+mn-cs"/>
              </a:rPr>
              <a:t>23-01-2018: </a:t>
            </a:r>
            <a:r>
              <a:rPr lang="nl-NL" sz="1700" kern="1200" dirty="0" err="1">
                <a:solidFill>
                  <a:schemeClr val="tx1"/>
                </a:solidFill>
                <a:effectLst/>
                <a:latin typeface="+mn-lt"/>
                <a:ea typeface="+mn-ea"/>
                <a:cs typeface="+mn-cs"/>
              </a:rPr>
              <a:t>Wvggz</a:t>
            </a:r>
            <a:r>
              <a:rPr lang="nl-NL" sz="1700" kern="1200" dirty="0">
                <a:solidFill>
                  <a:schemeClr val="tx1"/>
                </a:solidFill>
                <a:effectLst/>
                <a:latin typeface="+mn-lt"/>
                <a:ea typeface="+mn-ea"/>
                <a:cs typeface="+mn-cs"/>
              </a:rPr>
              <a:t> aangenomen in 1</a:t>
            </a:r>
            <a:r>
              <a:rPr lang="nl-NL" sz="1700" kern="1200" baseline="30000" dirty="0">
                <a:solidFill>
                  <a:schemeClr val="tx1"/>
                </a:solidFill>
                <a:effectLst/>
                <a:latin typeface="+mn-lt"/>
                <a:ea typeface="+mn-ea"/>
                <a:cs typeface="+mn-cs"/>
              </a:rPr>
              <a:t>e</a:t>
            </a:r>
            <a:r>
              <a:rPr lang="nl-NL" sz="1700" kern="1200" dirty="0">
                <a:solidFill>
                  <a:schemeClr val="tx1"/>
                </a:solidFill>
                <a:effectLst/>
                <a:latin typeface="+mn-lt"/>
                <a:ea typeface="+mn-ea"/>
                <a:cs typeface="+mn-cs"/>
              </a:rPr>
              <a:t> kamer. </a:t>
            </a:r>
          </a:p>
          <a:p>
            <a:r>
              <a:rPr lang="nl-NL" sz="17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11</a:t>
            </a:fld>
            <a:endParaRPr lang="nl-NL"/>
          </a:p>
        </p:txBody>
      </p:sp>
    </p:spTree>
    <p:extLst>
      <p:ext uri="{BB962C8B-B14F-4D97-AF65-F5344CB8AC3E}">
        <p14:creationId xmlns:p14="http://schemas.microsoft.com/office/powerpoint/2010/main" val="2279642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38</a:t>
            </a:fld>
            <a:endParaRPr lang="nl-NL"/>
          </a:p>
        </p:txBody>
      </p:sp>
    </p:spTree>
    <p:extLst>
      <p:ext uri="{BB962C8B-B14F-4D97-AF65-F5344CB8AC3E}">
        <p14:creationId xmlns:p14="http://schemas.microsoft.com/office/powerpoint/2010/main" val="11534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16</a:t>
            </a:fld>
            <a:endParaRPr lang="nl-NL"/>
          </a:p>
        </p:txBody>
      </p:sp>
    </p:spTree>
    <p:extLst>
      <p:ext uri="{BB962C8B-B14F-4D97-AF65-F5344CB8AC3E}">
        <p14:creationId xmlns:p14="http://schemas.microsoft.com/office/powerpoint/2010/main" val="393211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De OvJ is primair de procesverantwoordelijke bij aanvraag ZM</a:t>
            </a:r>
          </a:p>
          <a:p>
            <a:r>
              <a:rPr lang="nl-NL"/>
              <a:t>De GD is primair de inhoudsverantwoordelijke bij aanvraag ZM</a:t>
            </a:r>
          </a:p>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17</a:t>
            </a:fld>
            <a:endParaRPr lang="nl-NL"/>
          </a:p>
        </p:txBody>
      </p:sp>
    </p:spTree>
    <p:extLst>
      <p:ext uri="{BB962C8B-B14F-4D97-AF65-F5344CB8AC3E}">
        <p14:creationId xmlns:p14="http://schemas.microsoft.com/office/powerpoint/2010/main" val="2036988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18</a:t>
            </a:fld>
            <a:endParaRPr lang="nl-NL"/>
          </a:p>
        </p:txBody>
      </p:sp>
    </p:spTree>
    <p:extLst>
      <p:ext uri="{BB962C8B-B14F-4D97-AF65-F5344CB8AC3E}">
        <p14:creationId xmlns:p14="http://schemas.microsoft.com/office/powerpoint/2010/main" val="389467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19</a:t>
            </a:fld>
            <a:endParaRPr lang="nl-NL"/>
          </a:p>
        </p:txBody>
      </p:sp>
    </p:spTree>
    <p:extLst>
      <p:ext uri="{BB962C8B-B14F-4D97-AF65-F5344CB8AC3E}">
        <p14:creationId xmlns:p14="http://schemas.microsoft.com/office/powerpoint/2010/main" val="169030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20</a:t>
            </a:fld>
            <a:endParaRPr lang="nl-NL"/>
          </a:p>
        </p:txBody>
      </p:sp>
    </p:spTree>
    <p:extLst>
      <p:ext uri="{BB962C8B-B14F-4D97-AF65-F5344CB8AC3E}">
        <p14:creationId xmlns:p14="http://schemas.microsoft.com/office/powerpoint/2010/main" val="2969129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22</a:t>
            </a:fld>
            <a:endParaRPr lang="nl-NL"/>
          </a:p>
        </p:txBody>
      </p:sp>
    </p:spTree>
    <p:extLst>
      <p:ext uri="{BB962C8B-B14F-4D97-AF65-F5344CB8AC3E}">
        <p14:creationId xmlns:p14="http://schemas.microsoft.com/office/powerpoint/2010/main" val="4079534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492F898-4AD7-4D2B-8941-6A24C8C72868}" type="slidenum">
              <a:rPr lang="nl-NL" smtClean="0"/>
              <a:t>24</a:t>
            </a:fld>
            <a:endParaRPr lang="nl-NL"/>
          </a:p>
        </p:txBody>
      </p:sp>
    </p:spTree>
    <p:extLst>
      <p:ext uri="{BB962C8B-B14F-4D97-AF65-F5344CB8AC3E}">
        <p14:creationId xmlns:p14="http://schemas.microsoft.com/office/powerpoint/2010/main" val="59973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oorpagina">
    <p:spTree>
      <p:nvGrpSpPr>
        <p:cNvPr id="1" name=""/>
        <p:cNvGrpSpPr/>
        <p:nvPr/>
      </p:nvGrpSpPr>
      <p:grpSpPr>
        <a:xfrm>
          <a:off x="0" y="0"/>
          <a:ext cx="0" cy="0"/>
          <a:chOff x="0" y="0"/>
          <a:chExt cx="0" cy="0"/>
        </a:xfrm>
      </p:grpSpPr>
      <p:sp>
        <p:nvSpPr>
          <p:cNvPr id="2" name="Titel 1"/>
          <p:cNvSpPr>
            <a:spLocks noGrp="1"/>
          </p:cNvSpPr>
          <p:nvPr>
            <p:ph type="ctrTitle"/>
          </p:nvPr>
        </p:nvSpPr>
        <p:spPr>
          <a:xfrm>
            <a:off x="975360" y="1996480"/>
            <a:ext cx="11054080" cy="2090702"/>
          </a:xfrm>
        </p:spPr>
        <p:txBody>
          <a:bodyPr>
            <a:noAutofit/>
          </a:bodyPr>
          <a:lstStyle>
            <a:lvl1pPr>
              <a:defRPr sz="6600">
                <a:solidFill>
                  <a:schemeClr val="bg1"/>
                </a:solidFill>
              </a:defRPr>
            </a:lvl1pPr>
          </a:lstStyle>
          <a:p>
            <a:r>
              <a:rPr lang="nl-NL"/>
              <a:t>Klik om de stijl te bewerken</a:t>
            </a:r>
          </a:p>
        </p:txBody>
      </p:sp>
      <p:sp>
        <p:nvSpPr>
          <p:cNvPr id="3" name="Ondertitel 2"/>
          <p:cNvSpPr>
            <a:spLocks noGrp="1"/>
          </p:cNvSpPr>
          <p:nvPr>
            <p:ph type="subTitle" idx="1"/>
          </p:nvPr>
        </p:nvSpPr>
        <p:spPr>
          <a:xfrm>
            <a:off x="1950720" y="4493580"/>
            <a:ext cx="9103360" cy="2492587"/>
          </a:xfrm>
        </p:spPr>
        <p:txBody>
          <a:bodyPr>
            <a:normAutofit/>
          </a:bodyPr>
          <a:lstStyle>
            <a:lvl1pPr marL="0" indent="0" algn="ctr">
              <a:buNone/>
              <a:defRPr sz="3200">
                <a:solidFill>
                  <a:schemeClr val="bg1"/>
                </a:solidFill>
              </a:defRPr>
            </a:lvl1pPr>
            <a:lvl2pPr marL="650197" indent="0" algn="ctr">
              <a:buNone/>
              <a:defRPr>
                <a:solidFill>
                  <a:schemeClr val="tx1">
                    <a:tint val="75000"/>
                  </a:schemeClr>
                </a:solidFill>
              </a:defRPr>
            </a:lvl2pPr>
            <a:lvl3pPr marL="1300393" indent="0" algn="ctr">
              <a:buNone/>
              <a:defRPr>
                <a:solidFill>
                  <a:schemeClr val="tx1">
                    <a:tint val="75000"/>
                  </a:schemeClr>
                </a:solidFill>
              </a:defRPr>
            </a:lvl3pPr>
            <a:lvl4pPr marL="1950590" indent="0" algn="ctr">
              <a:buNone/>
              <a:defRPr>
                <a:solidFill>
                  <a:schemeClr val="tx1">
                    <a:tint val="75000"/>
                  </a:schemeClr>
                </a:solidFill>
              </a:defRPr>
            </a:lvl4pPr>
            <a:lvl5pPr marL="2600786" indent="0" algn="ctr">
              <a:buNone/>
              <a:defRPr>
                <a:solidFill>
                  <a:schemeClr val="tx1">
                    <a:tint val="75000"/>
                  </a:schemeClr>
                </a:solidFill>
              </a:defRPr>
            </a:lvl5pPr>
            <a:lvl6pPr marL="3250983" indent="0" algn="ctr">
              <a:buNone/>
              <a:defRPr>
                <a:solidFill>
                  <a:schemeClr val="tx1">
                    <a:tint val="75000"/>
                  </a:schemeClr>
                </a:solidFill>
              </a:defRPr>
            </a:lvl6pPr>
            <a:lvl7pPr marL="3901180" indent="0" algn="ctr">
              <a:buNone/>
              <a:defRPr>
                <a:solidFill>
                  <a:schemeClr val="tx1">
                    <a:tint val="75000"/>
                  </a:schemeClr>
                </a:solidFill>
              </a:defRPr>
            </a:lvl7pPr>
            <a:lvl8pPr marL="4551376" indent="0" algn="ctr">
              <a:buNone/>
              <a:defRPr>
                <a:solidFill>
                  <a:schemeClr val="tx1">
                    <a:tint val="75000"/>
                  </a:schemeClr>
                </a:solidFill>
              </a:defRPr>
            </a:lvl8pPr>
            <a:lvl9pPr marL="5201573" indent="0" algn="ctr">
              <a:buNone/>
              <a:defRPr>
                <a:solidFill>
                  <a:schemeClr val="tx1">
                    <a:tint val="75000"/>
                  </a:schemeClr>
                </a:solidFill>
              </a:defRPr>
            </a:lvl9pPr>
          </a:lstStyle>
          <a:p>
            <a:r>
              <a:rPr lang="nl-NL"/>
              <a:t>Klik om de ondertitelstijl van het model te bewerken</a:t>
            </a:r>
          </a:p>
        </p:txBody>
      </p:sp>
    </p:spTree>
    <p:extLst>
      <p:ext uri="{BB962C8B-B14F-4D97-AF65-F5344CB8AC3E}">
        <p14:creationId xmlns:p14="http://schemas.microsoft.com/office/powerpoint/2010/main" val="27397560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oud">
    <p:spTree>
      <p:nvGrpSpPr>
        <p:cNvPr id="1" name=""/>
        <p:cNvGrpSpPr/>
        <p:nvPr/>
      </p:nvGrpSpPr>
      <p:grpSpPr>
        <a:xfrm>
          <a:off x="0" y="0"/>
          <a:ext cx="0" cy="0"/>
          <a:chOff x="0" y="0"/>
          <a:chExt cx="0" cy="0"/>
        </a:xfrm>
      </p:grpSpPr>
      <p:sp>
        <p:nvSpPr>
          <p:cNvPr id="2" name="Titel 1"/>
          <p:cNvSpPr>
            <a:spLocks noGrp="1"/>
          </p:cNvSpPr>
          <p:nvPr>
            <p:ph type="title"/>
          </p:nvPr>
        </p:nvSpPr>
        <p:spPr>
          <a:xfrm>
            <a:off x="650240" y="628328"/>
            <a:ext cx="11704320" cy="1243854"/>
          </a:xfrm>
        </p:spPr>
        <p:txBody>
          <a:bodyPr anchor="t">
            <a:normAutofit/>
          </a:bodyPr>
          <a:lstStyle>
            <a:lvl1pPr algn="l">
              <a:defRPr sz="4000">
                <a:solidFill>
                  <a:srgbClr val="E42618"/>
                </a:solidFill>
              </a:defRPr>
            </a:lvl1pPr>
          </a:lstStyle>
          <a:p>
            <a:r>
              <a:rPr lang="nl-NL"/>
              <a:t>Klik om de stijl te bewerken</a:t>
            </a:r>
          </a:p>
        </p:txBody>
      </p:sp>
      <p:sp>
        <p:nvSpPr>
          <p:cNvPr id="3" name="Tijdelijke aanduiding voor inhoud 2"/>
          <p:cNvSpPr>
            <a:spLocks noGrp="1"/>
          </p:cNvSpPr>
          <p:nvPr>
            <p:ph idx="1"/>
          </p:nvPr>
        </p:nvSpPr>
        <p:spPr>
          <a:xfrm>
            <a:off x="650240" y="1996480"/>
            <a:ext cx="11704320" cy="6408713"/>
          </a:xfrm>
        </p:spPr>
        <p:txBody>
          <a:bodyPr/>
          <a:lstStyle>
            <a:lvl1pPr>
              <a:defRPr sz="2400">
                <a:solidFill>
                  <a:srgbClr val="4B575F"/>
                </a:solidFill>
              </a:defRPr>
            </a:lvl1pPr>
            <a:lvl2pPr>
              <a:defRPr sz="2000">
                <a:solidFill>
                  <a:srgbClr val="4B575F"/>
                </a:solidFill>
              </a:defRPr>
            </a:lvl2pPr>
            <a:lvl3pPr>
              <a:defRPr sz="2000">
                <a:solidFill>
                  <a:srgbClr val="4B575F"/>
                </a:solidFill>
              </a:defRPr>
            </a:lvl3pPr>
            <a:lvl4pPr>
              <a:defRPr sz="2000">
                <a:solidFill>
                  <a:srgbClr val="4B575F"/>
                </a:solidFill>
              </a:defRPr>
            </a:lvl4pPr>
            <a:lvl5pPr>
              <a:defRPr sz="2000">
                <a:solidFill>
                  <a:srgbClr val="4B575F"/>
                </a:solidFill>
              </a:defRPr>
            </a:lvl5pPr>
            <a:lvl6pPr marL="3250983" indent="0">
              <a:buNone/>
              <a:defRPr/>
            </a:lvl6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8191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r>
              <a:rPr lang="nl-NL"/>
              <a:t>1: Valimaki M, Taipale J, Kaltiala-Heino R. Deprivation of liberty in psychiatric treatment: a Finnish perspective. Nurs Ethics 2001; 8(6):522-32. 2: Sailas E, Wahlbeck K. Restraint and seclusion in psychiatric inpatient wards. Curr Opin Psychiatry 2005; 18(5):555-9. </a:t>
            </a:r>
            <a:endParaRPr lang="nl-NL" dirty="0"/>
          </a:p>
        </p:txBody>
      </p:sp>
      <p:sp>
        <p:nvSpPr>
          <p:cNvPr id="4" name="Rectangle 6"/>
          <p:cNvSpPr>
            <a:spLocks noGrp="1" noChangeArrowheads="1"/>
          </p:cNvSpPr>
          <p:nvPr>
            <p:ph type="sldNum" sz="quarter" idx="12"/>
          </p:nvPr>
        </p:nvSpPr>
        <p:spPr>
          <a:ln/>
        </p:spPr>
        <p:txBody>
          <a:bodyPr/>
          <a:lstStyle>
            <a:lvl1pPr>
              <a:defRPr/>
            </a:lvl1pPr>
          </a:lstStyle>
          <a:p>
            <a:pPr>
              <a:defRPr/>
            </a:pPr>
            <a:fld id="{BB6373F5-0B24-4848-9C34-9365498FC7AA}" type="slidenum">
              <a:rPr lang="nl-NL"/>
              <a:pPr>
                <a:defRPr/>
              </a:pPr>
              <a:t>‹nr.›</a:t>
            </a:fld>
            <a:endParaRPr lang="nl-NL" dirty="0"/>
          </a:p>
        </p:txBody>
      </p:sp>
    </p:spTree>
    <p:extLst>
      <p:ext uri="{BB962C8B-B14F-4D97-AF65-F5344CB8AC3E}">
        <p14:creationId xmlns:p14="http://schemas.microsoft.com/office/powerpoint/2010/main" val="1777698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50240" y="390598"/>
            <a:ext cx="11704320" cy="1625600"/>
          </a:xfrm>
          <a:prstGeom prst="rect">
            <a:avLst/>
          </a:prstGeom>
        </p:spPr>
        <p:txBody>
          <a:bodyPr vert="horz" lIns="130039" tIns="65020" rIns="130039" bIns="65020" rtlCol="0" anchor="ctr">
            <a:normAutofit/>
          </a:bodyPr>
          <a:lstStyle/>
          <a:p>
            <a:r>
              <a:rPr lang="nl-NL"/>
              <a:t>Klik om de stijl te bewerken</a:t>
            </a:r>
          </a:p>
        </p:txBody>
      </p:sp>
      <p:sp>
        <p:nvSpPr>
          <p:cNvPr id="3" name="Tijdelijke aanduiding voor tekst 2"/>
          <p:cNvSpPr>
            <a:spLocks noGrp="1"/>
          </p:cNvSpPr>
          <p:nvPr>
            <p:ph type="body" idx="1"/>
          </p:nvPr>
        </p:nvSpPr>
        <p:spPr>
          <a:xfrm>
            <a:off x="650240" y="2275844"/>
            <a:ext cx="11704320" cy="6436925"/>
          </a:xfrm>
          <a:prstGeom prst="rect">
            <a:avLst/>
          </a:prstGeom>
        </p:spPr>
        <p:txBody>
          <a:bodyPr vert="horz" lIns="130039" tIns="65020" rIns="130039" bIns="650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76733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300393" rtl="0" eaLnBrk="1" latinLnBrk="0" hangingPunct="1">
        <a:spcBef>
          <a:spcPct val="0"/>
        </a:spcBef>
        <a:buNone/>
        <a:defRPr sz="5100" b="1" kern="1200">
          <a:solidFill>
            <a:srgbClr val="E42618"/>
          </a:solidFill>
          <a:latin typeface="Arial" pitchFamily="34" charset="0"/>
          <a:ea typeface="+mj-ea"/>
          <a:cs typeface="Arial" pitchFamily="34" charset="0"/>
        </a:defRPr>
      </a:lvl1pPr>
    </p:titleStyle>
    <p:bodyStyle>
      <a:lvl1pPr marL="487647" indent="-487647" algn="l" defTabSz="1300393" rtl="0" eaLnBrk="1" latinLnBrk="0" hangingPunct="1">
        <a:spcBef>
          <a:spcPct val="20000"/>
        </a:spcBef>
        <a:buFont typeface="Arial" pitchFamily="34" charset="0"/>
        <a:buChar char="•"/>
        <a:defRPr sz="3400" kern="1200">
          <a:solidFill>
            <a:srgbClr val="4B575F"/>
          </a:solidFill>
          <a:latin typeface="Arial" pitchFamily="34" charset="0"/>
          <a:ea typeface="+mn-ea"/>
          <a:cs typeface="Arial" pitchFamily="34" charset="0"/>
        </a:defRPr>
      </a:lvl1pPr>
      <a:lvl2pPr marL="1056569" indent="-406374" algn="l" defTabSz="1300393" rtl="0" eaLnBrk="1" latinLnBrk="0" hangingPunct="1">
        <a:spcBef>
          <a:spcPct val="20000"/>
        </a:spcBef>
        <a:buFont typeface="Arial" pitchFamily="34" charset="0"/>
        <a:buChar char="–"/>
        <a:defRPr sz="2800" kern="1200">
          <a:solidFill>
            <a:srgbClr val="4B575F"/>
          </a:solidFill>
          <a:latin typeface="Arial" pitchFamily="34" charset="0"/>
          <a:ea typeface="+mn-ea"/>
          <a:cs typeface="Arial" pitchFamily="34" charset="0"/>
        </a:defRPr>
      </a:lvl2pPr>
      <a:lvl3pPr marL="1625492" indent="-325098" algn="l" defTabSz="1300393" rtl="0" eaLnBrk="1" latinLnBrk="0" hangingPunct="1">
        <a:spcBef>
          <a:spcPct val="20000"/>
        </a:spcBef>
        <a:buFont typeface="Arial" pitchFamily="34" charset="0"/>
        <a:buChar char="•"/>
        <a:defRPr sz="2600" kern="1200">
          <a:solidFill>
            <a:srgbClr val="4B575F"/>
          </a:solidFill>
          <a:latin typeface="Arial" pitchFamily="34" charset="0"/>
          <a:ea typeface="+mn-ea"/>
          <a:cs typeface="Arial" pitchFamily="34" charset="0"/>
        </a:defRPr>
      </a:lvl3pPr>
      <a:lvl4pPr marL="2275688" indent="-325098" algn="l" defTabSz="1300393" rtl="0" eaLnBrk="1" latinLnBrk="0" hangingPunct="1">
        <a:spcBef>
          <a:spcPct val="20000"/>
        </a:spcBef>
        <a:buFont typeface="Arial" pitchFamily="34" charset="0"/>
        <a:buChar char="–"/>
        <a:defRPr sz="2300" kern="1200">
          <a:solidFill>
            <a:srgbClr val="4B575F"/>
          </a:solidFill>
          <a:latin typeface="Arial" pitchFamily="34" charset="0"/>
          <a:ea typeface="+mn-ea"/>
          <a:cs typeface="Arial" pitchFamily="34" charset="0"/>
        </a:defRPr>
      </a:lvl4pPr>
      <a:lvl5pPr marL="2925885" indent="-325098" algn="l" defTabSz="1300393" rtl="0" eaLnBrk="1" latinLnBrk="0" hangingPunct="1">
        <a:spcBef>
          <a:spcPct val="20000"/>
        </a:spcBef>
        <a:buFont typeface="Arial" pitchFamily="34" charset="0"/>
        <a:buChar char="»"/>
        <a:defRPr sz="2300" kern="1200">
          <a:solidFill>
            <a:srgbClr val="4B575F"/>
          </a:solidFill>
          <a:latin typeface="Arial" pitchFamily="34" charset="0"/>
          <a:ea typeface="+mn-ea"/>
          <a:cs typeface="Arial" pitchFamily="34" charset="0"/>
        </a:defRPr>
      </a:lvl5pPr>
      <a:lvl6pPr marL="3576081"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278"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475"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671"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l-NL"/>
      </a:defPPr>
      <a:lvl1pPr marL="0" algn="l" defTabSz="1300393" rtl="0" eaLnBrk="1" latinLnBrk="0" hangingPunct="1">
        <a:defRPr sz="2600" kern="1200">
          <a:solidFill>
            <a:schemeClr val="tx1"/>
          </a:solidFill>
          <a:latin typeface="+mn-lt"/>
          <a:ea typeface="+mn-ea"/>
          <a:cs typeface="+mn-cs"/>
        </a:defRPr>
      </a:lvl1pPr>
      <a:lvl2pPr marL="650197" algn="l" defTabSz="1300393" rtl="0" eaLnBrk="1" latinLnBrk="0" hangingPunct="1">
        <a:defRPr sz="2600" kern="1200">
          <a:solidFill>
            <a:schemeClr val="tx1"/>
          </a:solidFill>
          <a:latin typeface="+mn-lt"/>
          <a:ea typeface="+mn-ea"/>
          <a:cs typeface="+mn-cs"/>
        </a:defRPr>
      </a:lvl2pPr>
      <a:lvl3pPr marL="1300393" algn="l" defTabSz="1300393" rtl="0" eaLnBrk="1" latinLnBrk="0" hangingPunct="1">
        <a:defRPr sz="2600" kern="1200">
          <a:solidFill>
            <a:schemeClr val="tx1"/>
          </a:solidFill>
          <a:latin typeface="+mn-lt"/>
          <a:ea typeface="+mn-ea"/>
          <a:cs typeface="+mn-cs"/>
        </a:defRPr>
      </a:lvl3pPr>
      <a:lvl4pPr marL="1950590" algn="l" defTabSz="1300393" rtl="0" eaLnBrk="1" latinLnBrk="0" hangingPunct="1">
        <a:defRPr sz="2600" kern="1200">
          <a:solidFill>
            <a:schemeClr val="tx1"/>
          </a:solidFill>
          <a:latin typeface="+mn-lt"/>
          <a:ea typeface="+mn-ea"/>
          <a:cs typeface="+mn-cs"/>
        </a:defRPr>
      </a:lvl4pPr>
      <a:lvl5pPr marL="2600786" algn="l" defTabSz="1300393" rtl="0" eaLnBrk="1" latinLnBrk="0" hangingPunct="1">
        <a:defRPr sz="2600" kern="1200">
          <a:solidFill>
            <a:schemeClr val="tx1"/>
          </a:solidFill>
          <a:latin typeface="+mn-lt"/>
          <a:ea typeface="+mn-ea"/>
          <a:cs typeface="+mn-cs"/>
        </a:defRPr>
      </a:lvl5pPr>
      <a:lvl6pPr marL="3250983" algn="l" defTabSz="1300393" rtl="0" eaLnBrk="1" latinLnBrk="0" hangingPunct="1">
        <a:defRPr sz="2600" kern="1200">
          <a:solidFill>
            <a:schemeClr val="tx1"/>
          </a:solidFill>
          <a:latin typeface="+mn-lt"/>
          <a:ea typeface="+mn-ea"/>
          <a:cs typeface="+mn-cs"/>
        </a:defRPr>
      </a:lvl6pPr>
      <a:lvl7pPr marL="3901180" algn="l" defTabSz="1300393" rtl="0" eaLnBrk="1" latinLnBrk="0" hangingPunct="1">
        <a:defRPr sz="2600" kern="1200">
          <a:solidFill>
            <a:schemeClr val="tx1"/>
          </a:solidFill>
          <a:latin typeface="+mn-lt"/>
          <a:ea typeface="+mn-ea"/>
          <a:cs typeface="+mn-cs"/>
        </a:defRPr>
      </a:lvl7pPr>
      <a:lvl8pPr marL="4551376" algn="l" defTabSz="1300393" rtl="0" eaLnBrk="1" latinLnBrk="0" hangingPunct="1">
        <a:defRPr sz="2600" kern="1200">
          <a:solidFill>
            <a:schemeClr val="tx1"/>
          </a:solidFill>
          <a:latin typeface="+mn-lt"/>
          <a:ea typeface="+mn-ea"/>
          <a:cs typeface="+mn-cs"/>
        </a:defRPr>
      </a:lvl8pPr>
      <a:lvl9pPr marL="5201573" algn="l" defTabSz="1300393"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313" name="Titel 1"/>
          <p:cNvSpPr>
            <a:spLocks noGrp="1"/>
          </p:cNvSpPr>
          <p:nvPr>
            <p:ph type="ctrTitle"/>
          </p:nvPr>
        </p:nvSpPr>
        <p:spPr/>
        <p:txBody>
          <a:bodyPr/>
          <a:lstStyle/>
          <a:p>
            <a:pPr eaLnBrk="1" hangingPunct="1"/>
            <a:r>
              <a:rPr lang="nl-NL" dirty="0"/>
              <a:t>Ambulante</a:t>
            </a:r>
            <a:br>
              <a:rPr lang="nl-NL" dirty="0"/>
            </a:br>
            <a:r>
              <a:rPr lang="nl-NL" dirty="0"/>
              <a:t>verplichte zorg</a:t>
            </a:r>
          </a:p>
        </p:txBody>
      </p:sp>
      <p:sp>
        <p:nvSpPr>
          <p:cNvPr id="3" name="Ondertitel 2"/>
          <p:cNvSpPr>
            <a:spLocks noGrp="1"/>
          </p:cNvSpPr>
          <p:nvPr>
            <p:ph type="subTitle" idx="1"/>
          </p:nvPr>
        </p:nvSpPr>
        <p:spPr>
          <a:xfrm>
            <a:off x="972186" y="6515382"/>
            <a:ext cx="11367663" cy="2492587"/>
          </a:xfrm>
        </p:spPr>
        <p:txBody>
          <a:bodyPr rtlCol="0">
            <a:normAutofit/>
          </a:bodyPr>
          <a:lstStyle/>
          <a:p>
            <a:pPr>
              <a:defRPr/>
            </a:pPr>
            <a:r>
              <a:rPr lang="en-US" dirty="0"/>
              <a:t>E.J.D. Prinsen</a:t>
            </a:r>
          </a:p>
          <a:p>
            <a:pPr>
              <a:defRPr/>
            </a:pPr>
            <a:r>
              <a:rPr lang="en-US" dirty="0"/>
              <a:t>MIND sept 2019</a:t>
            </a:r>
          </a:p>
        </p:txBody>
      </p:sp>
    </p:spTree>
    <p:extLst>
      <p:ext uri="{BB962C8B-B14F-4D97-AF65-F5344CB8AC3E}">
        <p14:creationId xmlns:p14="http://schemas.microsoft.com/office/powerpoint/2010/main" val="12916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Ambulante dwangbehandeling</a:t>
            </a:r>
          </a:p>
        </p:txBody>
      </p:sp>
      <p:sp>
        <p:nvSpPr>
          <p:cNvPr id="3" name="Tijdelijke aanduiding voor inhoud 2"/>
          <p:cNvSpPr>
            <a:spLocks noGrp="1"/>
          </p:cNvSpPr>
          <p:nvPr>
            <p:ph idx="1"/>
          </p:nvPr>
        </p:nvSpPr>
        <p:spPr/>
        <p:txBody>
          <a:bodyPr/>
          <a:lstStyle/>
          <a:p>
            <a:r>
              <a:rPr lang="nl-NL" sz="4000" dirty="0"/>
              <a:t>Wat is het</a:t>
            </a:r>
            <a:r>
              <a:rPr lang="nl-NL" sz="4000" baseline="30000" dirty="0"/>
              <a:t>1</a:t>
            </a:r>
            <a:endParaRPr lang="nl-NL" sz="4000" dirty="0"/>
          </a:p>
          <a:p>
            <a:pPr lvl="1"/>
            <a:r>
              <a:rPr lang="nl-NL" sz="4000" dirty="0"/>
              <a:t>Na klinische opname: Voorwaardelijk ontslag/voorwaardelijke machtiging</a:t>
            </a:r>
          </a:p>
          <a:p>
            <a:pPr lvl="1"/>
            <a:r>
              <a:rPr lang="nl-NL" sz="4000" dirty="0"/>
              <a:t>Als alternatief voor klinische opname</a:t>
            </a:r>
          </a:p>
          <a:p>
            <a:pPr lvl="1"/>
            <a:r>
              <a:rPr lang="nl-NL" sz="4000" dirty="0"/>
              <a:t>Ter preventie van klinische opname</a:t>
            </a:r>
          </a:p>
          <a:p>
            <a:pPr lvl="1"/>
            <a:endParaRPr lang="nl-NL" sz="4000" dirty="0"/>
          </a:p>
          <a:p>
            <a:r>
              <a:rPr lang="nl-NL" sz="4000" dirty="0"/>
              <a:t>Ethische, juridische en praktische verschillen</a:t>
            </a:r>
          </a:p>
          <a:p>
            <a:pPr lvl="1"/>
            <a:endParaRPr lang="nl-NL" dirty="0"/>
          </a:p>
        </p:txBody>
      </p:sp>
      <p:sp>
        <p:nvSpPr>
          <p:cNvPr id="5" name="Tijdelijke aanduiding voor voettekst 3"/>
          <p:cNvSpPr txBox="1">
            <a:spLocks noGrp="1"/>
          </p:cNvSpPr>
          <p:nvPr/>
        </p:nvSpPr>
        <p:spPr bwMode="auto">
          <a:xfrm>
            <a:off x="562187" y="8722500"/>
            <a:ext cx="11887199" cy="677333"/>
          </a:xfrm>
          <a:prstGeom prst="rect">
            <a:avLst/>
          </a:prstGeom>
          <a:noFill/>
          <a:ln>
            <a:miter lim="800000"/>
            <a:headEnd/>
            <a:tailEnd/>
          </a:ln>
        </p:spPr>
        <p:txBody>
          <a:bodyPr/>
          <a:lstStyle/>
          <a:p>
            <a:pPr>
              <a:defRPr/>
            </a:pPr>
            <a:r>
              <a:rPr lang="nl-NL" sz="1991" dirty="0"/>
              <a:t>1: Berghmans, R.L.P. (1997) Beter (</a:t>
            </a:r>
            <a:r>
              <a:rPr lang="nl-NL" sz="1991" dirty="0" err="1"/>
              <a:t>z</a:t>
            </a:r>
            <a:r>
              <a:rPr lang="nl-NL" sz="1991" dirty="0"/>
              <a:t>)onder dwang, achtergrondnota. Raad voor de Volksgezondheid, </a:t>
            </a:r>
            <a:r>
              <a:rPr lang="nl-NL" sz="1991" dirty="0" err="1"/>
              <a:t>pag</a:t>
            </a:r>
            <a:r>
              <a:rPr lang="nl-NL" sz="1991" dirty="0"/>
              <a:t> 33.</a:t>
            </a:r>
          </a:p>
        </p:txBody>
      </p:sp>
      <p:cxnSp>
        <p:nvCxnSpPr>
          <p:cNvPr id="6" name="Rechte verbindingslijn 5"/>
          <p:cNvCxnSpPr/>
          <p:nvPr/>
        </p:nvCxnSpPr>
        <p:spPr>
          <a:xfrm>
            <a:off x="562188" y="8711212"/>
            <a:ext cx="118871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62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F31C7-6953-4FDE-8600-B374F843D9E7}"/>
              </a:ext>
            </a:extLst>
          </p:cNvPr>
          <p:cNvSpPr>
            <a:spLocks noGrp="1"/>
          </p:cNvSpPr>
          <p:nvPr>
            <p:ph type="title"/>
          </p:nvPr>
        </p:nvSpPr>
        <p:spPr/>
        <p:txBody>
          <a:bodyPr>
            <a:normAutofit fontScale="90000"/>
          </a:bodyPr>
          <a:lstStyle/>
          <a:p>
            <a:r>
              <a:rPr lang="nl-NL"/>
              <a:t>Historisch perspectief </a:t>
            </a:r>
            <a:br>
              <a:rPr lang="nl-NL"/>
            </a:br>
            <a:endParaRPr lang="nl-NL"/>
          </a:p>
        </p:txBody>
      </p:sp>
      <p:pic>
        <p:nvPicPr>
          <p:cNvPr id="29" name="Afbeelding 28">
            <a:extLst>
              <a:ext uri="{FF2B5EF4-FFF2-40B4-BE49-F238E27FC236}">
                <a16:creationId xmlns:a16="http://schemas.microsoft.com/office/drawing/2014/main" id="{546DA356-5948-476C-AA2E-DB774AC87A5E}"/>
              </a:ext>
            </a:extLst>
          </p:cNvPr>
          <p:cNvPicPr>
            <a:picLocks noChangeAspect="1"/>
          </p:cNvPicPr>
          <p:nvPr/>
        </p:nvPicPr>
        <p:blipFill>
          <a:blip r:embed="rId3"/>
          <a:stretch>
            <a:fillRect/>
          </a:stretch>
        </p:blipFill>
        <p:spPr>
          <a:xfrm>
            <a:off x="0" y="2333625"/>
            <a:ext cx="13060977" cy="5517553"/>
          </a:xfrm>
          <a:prstGeom prst="rect">
            <a:avLst/>
          </a:prstGeom>
        </p:spPr>
      </p:pic>
    </p:spTree>
    <p:extLst>
      <p:ext uri="{BB962C8B-B14F-4D97-AF65-F5344CB8AC3E}">
        <p14:creationId xmlns:p14="http://schemas.microsoft.com/office/powerpoint/2010/main" val="974151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Wet Verplichte GGZ hoe zat het ook al weer</a:t>
            </a:r>
          </a:p>
        </p:txBody>
      </p:sp>
      <p:sp>
        <p:nvSpPr>
          <p:cNvPr id="3" name="Tijdelijke aanduiding voor inhoud 2"/>
          <p:cNvSpPr>
            <a:spLocks noGrp="1"/>
          </p:cNvSpPr>
          <p:nvPr>
            <p:ph idx="1"/>
          </p:nvPr>
        </p:nvSpPr>
        <p:spPr>
          <a:xfrm>
            <a:off x="894080" y="2418927"/>
            <a:ext cx="11216640" cy="7066384"/>
          </a:xfrm>
        </p:spPr>
        <p:txBody>
          <a:bodyPr>
            <a:normAutofit fontScale="77500" lnSpcReduction="20000"/>
          </a:bodyPr>
          <a:lstStyle/>
          <a:p>
            <a:pPr>
              <a:defRPr/>
            </a:pPr>
            <a:r>
              <a:rPr lang="nl-NL" altLang="nl-NL" sz="4124" dirty="0"/>
              <a:t>Derde Evaluatie Wet </a:t>
            </a:r>
            <a:r>
              <a:rPr lang="nl-NL" altLang="nl-NL" sz="4124" dirty="0" err="1"/>
              <a:t>Bopz</a:t>
            </a:r>
            <a:r>
              <a:rPr lang="nl-NL" altLang="nl-NL" sz="4124" dirty="0"/>
              <a:t>  </a:t>
            </a:r>
            <a:r>
              <a:rPr lang="nl-NL" altLang="nl-NL" sz="4124" dirty="0">
                <a:sym typeface="Wingdings" panose="05000000000000000000" pitchFamily="2" charset="2"/>
              </a:rPr>
              <a:t> </a:t>
            </a:r>
            <a:r>
              <a:rPr lang="nl-NL" altLang="nl-NL" sz="4124" dirty="0"/>
              <a:t>2 wetten:                   2007   </a:t>
            </a:r>
          </a:p>
          <a:p>
            <a:pPr marL="0" indent="0">
              <a:buNone/>
              <a:defRPr/>
            </a:pPr>
            <a:r>
              <a:rPr lang="nl-NL" altLang="nl-NL" sz="4124" dirty="0"/>
              <a:t>     Wet Verplichte GGZ  én  Wet Zorg en Dwang</a:t>
            </a:r>
          </a:p>
          <a:p>
            <a:pPr>
              <a:defRPr/>
            </a:pPr>
            <a:r>
              <a:rPr lang="nl-NL" altLang="nl-NL" sz="4124" dirty="0"/>
              <a:t>1e concept-wetsontwerp (na brede consultatie)        2008                                                      </a:t>
            </a:r>
          </a:p>
          <a:p>
            <a:pPr>
              <a:defRPr/>
            </a:pPr>
            <a:r>
              <a:rPr lang="nl-NL" altLang="nl-NL" sz="4124" b="1" dirty="0"/>
              <a:t>Wetsvoorstel ingediend bij 2e Kamer             juni 2010</a:t>
            </a:r>
          </a:p>
          <a:p>
            <a:pPr>
              <a:defRPr/>
            </a:pPr>
            <a:r>
              <a:rPr lang="nl-NL" altLang="nl-NL" sz="4124" dirty="0"/>
              <a:t>1e gewijzigd concept- wetsontwerp                    april 2012                                                           </a:t>
            </a:r>
          </a:p>
          <a:p>
            <a:pPr marL="0" indent="0">
              <a:buNone/>
              <a:defRPr/>
            </a:pPr>
            <a:r>
              <a:rPr lang="nl-NL" altLang="nl-NL" sz="4124" dirty="0"/>
              <a:t>         (commissie verplichte zorg exit </a:t>
            </a:r>
            <a:r>
              <a:rPr lang="nl-NL" altLang="nl-NL" sz="4124" dirty="0">
                <a:sym typeface="Wingdings" panose="05000000000000000000" pitchFamily="2" charset="2"/>
              </a:rPr>
              <a:t> </a:t>
            </a:r>
            <a:r>
              <a:rPr lang="nl-NL" altLang="nl-NL" sz="4124" dirty="0"/>
              <a:t>grotere rol geneesheer-directeur)</a:t>
            </a:r>
          </a:p>
          <a:p>
            <a:pPr>
              <a:defRPr/>
            </a:pPr>
            <a:r>
              <a:rPr lang="nl-NL" altLang="nl-NL" sz="4124" b="1" dirty="0"/>
              <a:t>1e Nota v Wijziging aan Tweede Kamer          sept 2013</a:t>
            </a:r>
          </a:p>
          <a:p>
            <a:pPr>
              <a:defRPr/>
            </a:pPr>
            <a:r>
              <a:rPr lang="nl-NL" altLang="nl-NL" sz="4124" dirty="0">
                <a:sym typeface="Wingdings" panose="05000000000000000000" pitchFamily="2" charset="2"/>
              </a:rPr>
              <a:t>Rapport </a:t>
            </a:r>
            <a:r>
              <a:rPr lang="nl-NL" altLang="nl-NL" sz="4124" dirty="0" err="1">
                <a:sym typeface="Wingdings" panose="05000000000000000000" pitchFamily="2" charset="2"/>
              </a:rPr>
              <a:t>cie</a:t>
            </a:r>
            <a:r>
              <a:rPr lang="nl-NL" altLang="nl-NL" sz="4124" dirty="0">
                <a:sym typeface="Wingdings" panose="05000000000000000000" pitchFamily="2" charset="2"/>
              </a:rPr>
              <a:t> </a:t>
            </a:r>
            <a:r>
              <a:rPr lang="nl-NL" altLang="nl-NL" sz="4124" b="1" dirty="0">
                <a:sym typeface="Wingdings" panose="05000000000000000000" pitchFamily="2" charset="2"/>
              </a:rPr>
              <a:t>Hoekstra </a:t>
            </a:r>
            <a:r>
              <a:rPr lang="nl-NL" altLang="nl-NL" sz="4124" dirty="0">
                <a:sym typeface="Wingdings" panose="05000000000000000000" pitchFamily="2" charset="2"/>
              </a:rPr>
              <a:t>(Bart van U-&gt;rol OM ++)   juni 2015                                    </a:t>
            </a:r>
          </a:p>
          <a:p>
            <a:pPr>
              <a:defRPr/>
            </a:pPr>
            <a:r>
              <a:rPr lang="nl-NL" altLang="nl-NL" sz="4124" dirty="0">
                <a:sym typeface="Wingdings" panose="05000000000000000000" pitchFamily="2" charset="2"/>
              </a:rPr>
              <a:t>Consultatie voorbereiding 2</a:t>
            </a:r>
            <a:r>
              <a:rPr lang="nl-NL" altLang="nl-NL" sz="4124" baseline="30000" dirty="0">
                <a:sym typeface="Wingdings" panose="05000000000000000000" pitchFamily="2" charset="2"/>
              </a:rPr>
              <a:t>e</a:t>
            </a:r>
            <a:r>
              <a:rPr lang="nl-NL" altLang="nl-NL" sz="4124" dirty="0">
                <a:sym typeface="Wingdings" panose="05000000000000000000" pitchFamily="2" charset="2"/>
              </a:rPr>
              <a:t> nota van wijziging   sept2015                                    </a:t>
            </a:r>
          </a:p>
          <a:p>
            <a:endParaRPr lang="nl-NL" dirty="0"/>
          </a:p>
        </p:txBody>
      </p:sp>
    </p:spTree>
    <p:extLst>
      <p:ext uri="{BB962C8B-B14F-4D97-AF65-F5344CB8AC3E}">
        <p14:creationId xmlns:p14="http://schemas.microsoft.com/office/powerpoint/2010/main" val="143939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94080" y="800100"/>
            <a:ext cx="11216640" cy="8216900"/>
          </a:xfrm>
        </p:spPr>
        <p:txBody>
          <a:bodyPr>
            <a:normAutofit/>
          </a:bodyPr>
          <a:lstStyle/>
          <a:p>
            <a:pPr>
              <a:lnSpc>
                <a:spcPct val="110000"/>
              </a:lnSpc>
              <a:defRPr/>
            </a:pPr>
            <a:r>
              <a:rPr lang="nl-NL" altLang="nl-NL" sz="3200" dirty="0"/>
              <a:t>2e Nota van Wijziging aan Tweede Kamer       7 juli  2016</a:t>
            </a:r>
          </a:p>
          <a:p>
            <a:pPr marL="0" indent="0">
              <a:lnSpc>
                <a:spcPct val="110000"/>
              </a:lnSpc>
              <a:buNone/>
              <a:defRPr/>
            </a:pPr>
            <a:r>
              <a:rPr lang="nl-NL" altLang="nl-NL" sz="3200" dirty="0"/>
              <a:t>    (observatiemaatregel; Officier v Justitie verzoeker)</a:t>
            </a:r>
          </a:p>
          <a:p>
            <a:pPr>
              <a:lnSpc>
                <a:spcPct val="110000"/>
              </a:lnSpc>
              <a:defRPr/>
            </a:pPr>
            <a:r>
              <a:rPr lang="nl-NL" altLang="nl-NL" sz="3200" dirty="0"/>
              <a:t>3e nota van wijziging                              7 september 2016</a:t>
            </a:r>
          </a:p>
          <a:p>
            <a:pPr>
              <a:lnSpc>
                <a:spcPct val="110000"/>
              </a:lnSpc>
              <a:defRPr/>
            </a:pPr>
            <a:r>
              <a:rPr lang="nl-NL" altLang="nl-NL" sz="3200" dirty="0"/>
              <a:t>4e Nota  van wijziging                           20 december 2016 </a:t>
            </a:r>
          </a:p>
          <a:p>
            <a:pPr>
              <a:lnSpc>
                <a:spcPct val="110000"/>
              </a:lnSpc>
              <a:defRPr/>
            </a:pPr>
            <a:r>
              <a:rPr lang="nl-NL" altLang="nl-NL" sz="3200" dirty="0"/>
              <a:t>Bespreking plenair Tweede Kamer             2 februari 2017</a:t>
            </a:r>
          </a:p>
          <a:p>
            <a:pPr>
              <a:lnSpc>
                <a:spcPct val="110000"/>
              </a:lnSpc>
              <a:defRPr/>
            </a:pPr>
            <a:r>
              <a:rPr lang="nl-NL" altLang="nl-NL" sz="3200" dirty="0"/>
              <a:t>5</a:t>
            </a:r>
            <a:r>
              <a:rPr lang="nl-NL" altLang="nl-NL" sz="3200" baseline="30000" dirty="0"/>
              <a:t>e</a:t>
            </a:r>
            <a:r>
              <a:rPr lang="nl-NL" altLang="nl-NL" sz="3200" dirty="0"/>
              <a:t> nota van wijziging </a:t>
            </a:r>
            <a:r>
              <a:rPr lang="nl-NL" altLang="nl-NL" sz="3200" dirty="0">
                <a:sym typeface="Wingdings" panose="05000000000000000000" pitchFamily="2" charset="2"/>
              </a:rPr>
              <a:t> Tweede Kamer         februari 2017</a:t>
            </a:r>
            <a:endParaRPr lang="nl-NL" altLang="nl-NL" sz="3200" dirty="0"/>
          </a:p>
          <a:p>
            <a:pPr>
              <a:lnSpc>
                <a:spcPct val="110000"/>
              </a:lnSpc>
              <a:defRPr/>
            </a:pPr>
            <a:r>
              <a:rPr lang="nl-NL" altLang="nl-NL" sz="3200" dirty="0"/>
              <a:t>Stemming Tweede Kamer-&gt;aangenomen 14 februari 2017</a:t>
            </a:r>
          </a:p>
          <a:p>
            <a:pPr>
              <a:lnSpc>
                <a:spcPct val="110000"/>
              </a:lnSpc>
              <a:defRPr/>
            </a:pPr>
            <a:r>
              <a:rPr lang="nl-NL" altLang="nl-NL" sz="3200" dirty="0"/>
              <a:t>Overleg Eerste Kamer deskundigen                16 mei 2017 </a:t>
            </a:r>
          </a:p>
          <a:p>
            <a:pPr>
              <a:lnSpc>
                <a:spcPct val="110000"/>
              </a:lnSpc>
              <a:defRPr/>
            </a:pPr>
            <a:r>
              <a:rPr lang="nl-NL" altLang="nl-NL" sz="3200" dirty="0"/>
              <a:t>Stemming Eerste Kamer 			        23 jan 2018</a:t>
            </a:r>
          </a:p>
          <a:p>
            <a:pPr>
              <a:lnSpc>
                <a:spcPct val="110000"/>
              </a:lnSpc>
              <a:defRPr/>
            </a:pPr>
            <a:r>
              <a:rPr lang="nl-NL" altLang="nl-NL" sz="3200" dirty="0"/>
              <a:t>Invoering </a:t>
            </a:r>
            <a:r>
              <a:rPr lang="nl-NL" altLang="nl-NL" sz="3200" dirty="0" err="1"/>
              <a:t>Wvggz</a:t>
            </a:r>
            <a:r>
              <a:rPr lang="nl-NL" altLang="nl-NL" sz="3200" dirty="0"/>
              <a:t>    			           	 jan 2020</a:t>
            </a:r>
          </a:p>
          <a:p>
            <a:endParaRPr lang="nl-NL" dirty="0"/>
          </a:p>
        </p:txBody>
      </p:sp>
    </p:spTree>
    <p:extLst>
      <p:ext uri="{BB962C8B-B14F-4D97-AF65-F5344CB8AC3E}">
        <p14:creationId xmlns:p14="http://schemas.microsoft.com/office/powerpoint/2010/main" val="17475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was de BEDOELING van de WVGGZ</a:t>
            </a:r>
          </a:p>
        </p:txBody>
      </p:sp>
      <p:sp>
        <p:nvSpPr>
          <p:cNvPr id="3" name="Tijdelijke aanduiding voor inhoud 2"/>
          <p:cNvSpPr>
            <a:spLocks noGrp="1"/>
          </p:cNvSpPr>
          <p:nvPr>
            <p:ph idx="1"/>
          </p:nvPr>
        </p:nvSpPr>
        <p:spPr>
          <a:xfrm>
            <a:off x="894080" y="2840020"/>
            <a:ext cx="11216640" cy="5515086"/>
          </a:xfrm>
        </p:spPr>
        <p:txBody>
          <a:bodyPr>
            <a:normAutofit fontScale="55000" lnSpcReduction="20000"/>
          </a:bodyPr>
          <a:lstStyle/>
          <a:p>
            <a:r>
              <a:rPr lang="nl-NL" sz="4693" dirty="0"/>
              <a:t>Versterken van rechtspositie van patiënt</a:t>
            </a:r>
          </a:p>
          <a:p>
            <a:pPr lvl="1"/>
            <a:r>
              <a:rPr lang="nl-NL" sz="4267" dirty="0"/>
              <a:t> </a:t>
            </a:r>
            <a:r>
              <a:rPr lang="nl-NL" altLang="nl-NL" sz="4267" dirty="0"/>
              <a:t>meer zeggenschap over (dwang)behandeling </a:t>
            </a:r>
            <a:r>
              <a:rPr lang="nl-NL" altLang="nl-NL" sz="4267" dirty="0">
                <a:sym typeface="Wingdings" panose="05000000000000000000" pitchFamily="2" charset="2"/>
              </a:rPr>
              <a:t> eigen plan van aanpak</a:t>
            </a:r>
            <a:endParaRPr lang="nl-NL" sz="4267" dirty="0"/>
          </a:p>
          <a:p>
            <a:r>
              <a:rPr lang="nl-NL" altLang="nl-NL" sz="4693" dirty="0"/>
              <a:t>Emancipatie van de patiënt: Meerdere partijen een rol bij opstellen nieuwe machtiging zoals familie, gemeenten.</a:t>
            </a:r>
          </a:p>
          <a:p>
            <a:r>
              <a:rPr lang="nl-NL" sz="4693" dirty="0"/>
              <a:t>Voorkomen en beperken van dwang en drang</a:t>
            </a:r>
          </a:p>
          <a:p>
            <a:r>
              <a:rPr lang="nl-NL" sz="4693" dirty="0"/>
              <a:t>Verhogen kwaliteit verplichte zorg</a:t>
            </a:r>
          </a:p>
          <a:p>
            <a:r>
              <a:rPr lang="nl-NL" sz="4693" dirty="0"/>
              <a:t>Integrale benadering van zorg op maat</a:t>
            </a:r>
          </a:p>
          <a:p>
            <a:pPr lvl="1">
              <a:lnSpc>
                <a:spcPct val="110000"/>
              </a:lnSpc>
              <a:defRPr/>
            </a:pPr>
            <a:r>
              <a:rPr lang="nl-NL" altLang="nl-NL" sz="4267" dirty="0"/>
              <a:t>Een behandelwet: sneller (dwang)behandelen en ambulant (dwang)behandelen.</a:t>
            </a:r>
          </a:p>
          <a:p>
            <a:pPr>
              <a:lnSpc>
                <a:spcPct val="110000"/>
              </a:lnSpc>
              <a:defRPr/>
            </a:pPr>
            <a:r>
              <a:rPr lang="nl-NL" altLang="nl-NL" sz="4693" dirty="0"/>
              <a:t>Versimpeling van de wet.</a:t>
            </a:r>
          </a:p>
          <a:p>
            <a:pPr>
              <a:lnSpc>
                <a:spcPct val="110000"/>
              </a:lnSpc>
              <a:defRPr/>
            </a:pPr>
            <a:r>
              <a:rPr lang="nl-NL" altLang="nl-NL" sz="4693" dirty="0"/>
              <a:t>Principe van wederkerigheid: voor wat hoort wat.</a:t>
            </a:r>
          </a:p>
          <a:p>
            <a:pPr>
              <a:lnSpc>
                <a:spcPct val="110000"/>
              </a:lnSpc>
              <a:defRPr/>
            </a:pPr>
            <a:r>
              <a:rPr lang="nl-NL" altLang="nl-NL" sz="4693" dirty="0"/>
              <a:t>Geneesheer-directeur centrale rol bij regie (OM wilde men eruit, echter OvJ krijgt nu grotere rol)</a:t>
            </a:r>
          </a:p>
          <a:p>
            <a:pPr>
              <a:lnSpc>
                <a:spcPct val="110000"/>
              </a:lnSpc>
              <a:defRPr/>
            </a:pPr>
            <a:r>
              <a:rPr lang="nl-NL" altLang="nl-NL" sz="4693" dirty="0"/>
              <a:t>Betere regeling voor PG en VG.</a:t>
            </a:r>
          </a:p>
          <a:p>
            <a:endParaRPr lang="nl-NL" dirty="0"/>
          </a:p>
          <a:p>
            <a:endParaRPr lang="nl-NL" dirty="0"/>
          </a:p>
        </p:txBody>
      </p:sp>
    </p:spTree>
    <p:extLst>
      <p:ext uri="{BB962C8B-B14F-4D97-AF65-F5344CB8AC3E}">
        <p14:creationId xmlns:p14="http://schemas.microsoft.com/office/powerpoint/2010/main" val="373566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er gebeurd	</a:t>
            </a:r>
          </a:p>
        </p:txBody>
      </p:sp>
      <p:sp>
        <p:nvSpPr>
          <p:cNvPr id="3" name="Tijdelijke aanduiding voor inhoud 2"/>
          <p:cNvSpPr>
            <a:spLocks noGrp="1"/>
          </p:cNvSpPr>
          <p:nvPr>
            <p:ph idx="1"/>
          </p:nvPr>
        </p:nvSpPr>
        <p:spPr/>
        <p:txBody>
          <a:bodyPr>
            <a:normAutofit/>
          </a:bodyPr>
          <a:lstStyle/>
          <a:p>
            <a:r>
              <a:rPr lang="nl-NL" sz="3600" dirty="0"/>
              <a:t>Opnamewet </a:t>
            </a:r>
            <a:r>
              <a:rPr lang="nl-NL" sz="3600" dirty="0">
                <a:sym typeface="Wingdings" panose="05000000000000000000" pitchFamily="2" charset="2"/>
              </a:rPr>
              <a:t> behandelwet  beveiligingswet</a:t>
            </a:r>
          </a:p>
          <a:p>
            <a:r>
              <a:rPr lang="nl-NL" sz="3600" dirty="0">
                <a:sym typeface="Wingdings" panose="05000000000000000000" pitchFamily="2" charset="2"/>
              </a:rPr>
              <a:t>Komt niet meer overeen met oorspronkelijke doelstellingen</a:t>
            </a:r>
          </a:p>
          <a:p>
            <a:r>
              <a:rPr lang="nl-NL" sz="3600" dirty="0">
                <a:sym typeface="Wingdings" panose="05000000000000000000" pitchFamily="2" charset="2"/>
              </a:rPr>
              <a:t>Ambulante (dwang) behandelmogelijkheden worden wel uitgebreid</a:t>
            </a:r>
          </a:p>
          <a:p>
            <a:endParaRPr lang="nl-NL" sz="3600" dirty="0">
              <a:sym typeface="Wingdings" panose="05000000000000000000" pitchFamily="2" charset="2"/>
            </a:endParaRPr>
          </a:p>
          <a:p>
            <a:r>
              <a:rPr lang="nl-NL" sz="3600" dirty="0" err="1">
                <a:sym typeface="Wingdings" panose="05000000000000000000" pitchFamily="2" charset="2"/>
              </a:rPr>
              <a:t>Geframed</a:t>
            </a:r>
            <a:r>
              <a:rPr lang="nl-NL" sz="3600" dirty="0">
                <a:sym typeface="Wingdings" panose="05000000000000000000" pitchFamily="2" charset="2"/>
              </a:rPr>
              <a:t> binnen discussie verwarde </a:t>
            </a:r>
            <a:r>
              <a:rPr lang="nl-NL" sz="3600" dirty="0" err="1">
                <a:sym typeface="Wingdings" panose="05000000000000000000" pitchFamily="2" charset="2"/>
              </a:rPr>
              <a:t>personnen</a:t>
            </a:r>
            <a:r>
              <a:rPr lang="nl-NL" sz="3600" dirty="0">
                <a:sym typeface="Wingdings" panose="05000000000000000000" pitchFamily="2" charset="2"/>
              </a:rPr>
              <a:t>, maar gaat er gewoon niet over.</a:t>
            </a:r>
          </a:p>
        </p:txBody>
      </p:sp>
    </p:spTree>
    <p:extLst>
      <p:ext uri="{BB962C8B-B14F-4D97-AF65-F5344CB8AC3E}">
        <p14:creationId xmlns:p14="http://schemas.microsoft.com/office/powerpoint/2010/main" val="46099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De grond onder de </a:t>
            </a:r>
            <a:r>
              <a:rPr lang="nl-NL" dirty="0" err="1"/>
              <a:t>Wvggz</a:t>
            </a:r>
            <a:r>
              <a:rPr lang="nl-NL" dirty="0"/>
              <a:t> = wet Bopz</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p:txBody>
          <a:bodyPr>
            <a:normAutofit/>
          </a:bodyPr>
          <a:lstStyle/>
          <a:p>
            <a:r>
              <a:rPr lang="nl-NL" dirty="0"/>
              <a:t>Geestesstoornis of ziekelijke ontwikkeling </a:t>
            </a:r>
            <a:r>
              <a:rPr lang="nl-NL" dirty="0">
                <a:solidFill>
                  <a:srgbClr val="E42618"/>
                </a:solidFill>
              </a:rPr>
              <a:t>&gt;</a:t>
            </a:r>
            <a:r>
              <a:rPr lang="nl-NL" dirty="0"/>
              <a:t>  psychische stoornis</a:t>
            </a:r>
          </a:p>
          <a:p>
            <a:r>
              <a:rPr lang="nl-NL" dirty="0"/>
              <a:t>Gevaar </a:t>
            </a:r>
            <a:r>
              <a:rPr lang="nl-NL" dirty="0">
                <a:solidFill>
                  <a:srgbClr val="E42618"/>
                </a:solidFill>
              </a:rPr>
              <a:t>&gt;</a:t>
            </a:r>
            <a:r>
              <a:rPr lang="nl-NL" dirty="0"/>
              <a:t> bestaan van ernstig nadeel of dreigend ernstig nadeel</a:t>
            </a:r>
          </a:p>
          <a:p>
            <a:r>
              <a:rPr lang="nl-NL" dirty="0"/>
              <a:t>De causaliteit blijft vereiste </a:t>
            </a:r>
          </a:p>
          <a:p>
            <a:endParaRPr lang="nl-NL" dirty="0"/>
          </a:p>
          <a:p>
            <a:r>
              <a:rPr lang="nl-NL" dirty="0"/>
              <a:t>Opname is noodzakelijk om gevaar af te wenden </a:t>
            </a:r>
            <a:r>
              <a:rPr lang="nl-NL" dirty="0">
                <a:solidFill>
                  <a:srgbClr val="E42618"/>
                </a:solidFill>
              </a:rPr>
              <a:t>&gt;</a:t>
            </a:r>
            <a:r>
              <a:rPr lang="nl-NL" dirty="0"/>
              <a:t> verplichte zorg is strikt noodzakelijk </a:t>
            </a:r>
          </a:p>
          <a:p>
            <a:r>
              <a:rPr lang="nl-NL" dirty="0"/>
              <a:t>Nodige bereidheid tot opname </a:t>
            </a:r>
            <a:r>
              <a:rPr lang="nl-NL" dirty="0">
                <a:solidFill>
                  <a:srgbClr val="E42618"/>
                </a:solidFill>
              </a:rPr>
              <a:t>&gt;</a:t>
            </a:r>
            <a:r>
              <a:rPr lang="nl-NL" dirty="0"/>
              <a:t> nodige bereidheid tot vrijwillige zorg ontbreekt </a:t>
            </a:r>
          </a:p>
          <a:p>
            <a:endParaRPr lang="nl-NL" dirty="0"/>
          </a:p>
          <a:p>
            <a:endParaRPr lang="nl-NL" dirty="0">
              <a:solidFill>
                <a:srgbClr val="E42618"/>
              </a:solidFill>
            </a:endParaRPr>
          </a:p>
          <a:p>
            <a:r>
              <a:rPr lang="nl-NL" dirty="0">
                <a:solidFill>
                  <a:srgbClr val="E42618"/>
                </a:solidFill>
              </a:rPr>
              <a:t>Maar verder verandert er veel…. </a:t>
            </a:r>
            <a:endParaRPr lang="nl-NL" dirty="0"/>
          </a:p>
        </p:txBody>
      </p:sp>
    </p:spTree>
    <p:extLst>
      <p:ext uri="{BB962C8B-B14F-4D97-AF65-F5344CB8AC3E}">
        <p14:creationId xmlns:p14="http://schemas.microsoft.com/office/powerpoint/2010/main" val="3137079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23632A-1EA9-45BA-B11D-FC6257DD470E}"/>
              </a:ext>
            </a:extLst>
          </p:cNvPr>
          <p:cNvSpPr>
            <a:spLocks noGrp="1"/>
          </p:cNvSpPr>
          <p:nvPr>
            <p:ph type="title"/>
          </p:nvPr>
        </p:nvSpPr>
        <p:spPr/>
        <p:txBody>
          <a:bodyPr>
            <a:normAutofit/>
          </a:bodyPr>
          <a:lstStyle/>
          <a:p>
            <a:r>
              <a:rPr lang="nl-NL" dirty="0"/>
              <a:t>Vele actoren, ingewikkelde processen</a:t>
            </a:r>
          </a:p>
        </p:txBody>
      </p:sp>
      <p:pic>
        <p:nvPicPr>
          <p:cNvPr id="9" name="Tijdelijke aanduiding voor inhoud 8">
            <a:extLst>
              <a:ext uri="{FF2B5EF4-FFF2-40B4-BE49-F238E27FC236}">
                <a16:creationId xmlns:a16="http://schemas.microsoft.com/office/drawing/2014/main" id="{C90F696C-53C9-4439-B3DD-E014B16A4C5E}"/>
              </a:ext>
            </a:extLst>
          </p:cNvPr>
          <p:cNvPicPr>
            <a:picLocks noGrp="1" noChangeAspect="1"/>
          </p:cNvPicPr>
          <p:nvPr>
            <p:ph idx="1"/>
          </p:nvPr>
        </p:nvPicPr>
        <p:blipFill>
          <a:blip r:embed="rId3"/>
          <a:stretch>
            <a:fillRect/>
          </a:stretch>
        </p:blipFill>
        <p:spPr>
          <a:xfrm>
            <a:off x="5927150" y="5178762"/>
            <a:ext cx="1711739" cy="1630019"/>
          </a:xfrm>
          <a:prstGeom prst="rect">
            <a:avLst/>
          </a:prstGeom>
          <a:ln>
            <a:solidFill>
              <a:srgbClr val="00B0F0"/>
            </a:solidFill>
          </a:ln>
        </p:spPr>
      </p:pic>
      <p:sp>
        <p:nvSpPr>
          <p:cNvPr id="10" name="Tekstvak 9">
            <a:extLst>
              <a:ext uri="{FF2B5EF4-FFF2-40B4-BE49-F238E27FC236}">
                <a16:creationId xmlns:a16="http://schemas.microsoft.com/office/drawing/2014/main" id="{836F3470-AA0E-4335-8E9A-55879DEBABD8}"/>
              </a:ext>
            </a:extLst>
          </p:cNvPr>
          <p:cNvSpPr txBox="1"/>
          <p:nvPr/>
        </p:nvSpPr>
        <p:spPr>
          <a:xfrm>
            <a:off x="3816626" y="7732643"/>
            <a:ext cx="3005951" cy="492443"/>
          </a:xfrm>
          <a:prstGeom prst="rect">
            <a:avLst/>
          </a:prstGeom>
          <a:noFill/>
        </p:spPr>
        <p:txBody>
          <a:bodyPr wrap="none" rtlCol="0">
            <a:spAutoFit/>
          </a:bodyPr>
          <a:lstStyle/>
          <a:p>
            <a:r>
              <a:rPr lang="nl-NL" dirty="0">
                <a:solidFill>
                  <a:srgbClr val="4B575F"/>
                </a:solidFill>
              </a:rPr>
              <a:t>Familie en naasten</a:t>
            </a:r>
          </a:p>
        </p:txBody>
      </p:sp>
      <p:sp>
        <p:nvSpPr>
          <p:cNvPr id="11" name="Tekstvak 10">
            <a:extLst>
              <a:ext uri="{FF2B5EF4-FFF2-40B4-BE49-F238E27FC236}">
                <a16:creationId xmlns:a16="http://schemas.microsoft.com/office/drawing/2014/main" id="{0D87B112-5389-44D9-8B25-4DC8AE5DAC25}"/>
              </a:ext>
            </a:extLst>
          </p:cNvPr>
          <p:cNvSpPr txBox="1"/>
          <p:nvPr/>
        </p:nvSpPr>
        <p:spPr>
          <a:xfrm>
            <a:off x="7649824" y="3854360"/>
            <a:ext cx="684803" cy="492443"/>
          </a:xfrm>
          <a:prstGeom prst="rect">
            <a:avLst/>
          </a:prstGeom>
          <a:noFill/>
          <a:ln w="57150">
            <a:solidFill>
              <a:srgbClr val="FF0000"/>
            </a:solidFill>
          </a:ln>
        </p:spPr>
        <p:txBody>
          <a:bodyPr wrap="square" rtlCol="0">
            <a:spAutoFit/>
          </a:bodyPr>
          <a:lstStyle/>
          <a:p>
            <a:r>
              <a:rPr lang="nl-NL" dirty="0">
                <a:solidFill>
                  <a:srgbClr val="4B575F"/>
                </a:solidFill>
              </a:rPr>
              <a:t>GD</a:t>
            </a:r>
          </a:p>
        </p:txBody>
      </p:sp>
      <p:sp>
        <p:nvSpPr>
          <p:cNvPr id="12" name="Tekstvak 11">
            <a:extLst>
              <a:ext uri="{FF2B5EF4-FFF2-40B4-BE49-F238E27FC236}">
                <a16:creationId xmlns:a16="http://schemas.microsoft.com/office/drawing/2014/main" id="{323D4958-481D-41EA-A444-81FFCD1FCD10}"/>
              </a:ext>
            </a:extLst>
          </p:cNvPr>
          <p:cNvSpPr txBox="1"/>
          <p:nvPr/>
        </p:nvSpPr>
        <p:spPr>
          <a:xfrm>
            <a:off x="2431515" y="3129494"/>
            <a:ext cx="1093569" cy="492443"/>
          </a:xfrm>
          <a:prstGeom prst="rect">
            <a:avLst/>
          </a:prstGeom>
          <a:noFill/>
        </p:spPr>
        <p:txBody>
          <a:bodyPr wrap="square" rtlCol="0">
            <a:spAutoFit/>
          </a:bodyPr>
          <a:lstStyle/>
          <a:p>
            <a:r>
              <a:rPr lang="nl-NL" dirty="0">
                <a:solidFill>
                  <a:srgbClr val="4B575F"/>
                </a:solidFill>
              </a:rPr>
              <a:t>Politie</a:t>
            </a:r>
          </a:p>
        </p:txBody>
      </p:sp>
      <p:sp>
        <p:nvSpPr>
          <p:cNvPr id="13" name="Tekstvak 12">
            <a:extLst>
              <a:ext uri="{FF2B5EF4-FFF2-40B4-BE49-F238E27FC236}">
                <a16:creationId xmlns:a16="http://schemas.microsoft.com/office/drawing/2014/main" id="{542185F2-3C17-466B-A695-4DECA9666C5C}"/>
              </a:ext>
            </a:extLst>
          </p:cNvPr>
          <p:cNvSpPr txBox="1"/>
          <p:nvPr/>
        </p:nvSpPr>
        <p:spPr>
          <a:xfrm>
            <a:off x="650240" y="2239486"/>
            <a:ext cx="1186543" cy="492443"/>
          </a:xfrm>
          <a:prstGeom prst="rect">
            <a:avLst/>
          </a:prstGeom>
          <a:noFill/>
        </p:spPr>
        <p:txBody>
          <a:bodyPr wrap="none" rtlCol="0">
            <a:spAutoFit/>
          </a:bodyPr>
          <a:lstStyle/>
          <a:p>
            <a:r>
              <a:rPr lang="nl-NL" dirty="0">
                <a:solidFill>
                  <a:srgbClr val="4B575F"/>
                </a:solidFill>
              </a:rPr>
              <a:t>Burger</a:t>
            </a:r>
          </a:p>
        </p:txBody>
      </p:sp>
      <p:sp>
        <p:nvSpPr>
          <p:cNvPr id="14" name="Tekstvak 13">
            <a:extLst>
              <a:ext uri="{FF2B5EF4-FFF2-40B4-BE49-F238E27FC236}">
                <a16:creationId xmlns:a16="http://schemas.microsoft.com/office/drawing/2014/main" id="{CFD29AD8-CF3E-4756-BE03-A498646353D8}"/>
              </a:ext>
            </a:extLst>
          </p:cNvPr>
          <p:cNvSpPr txBox="1"/>
          <p:nvPr/>
        </p:nvSpPr>
        <p:spPr>
          <a:xfrm>
            <a:off x="5149373" y="3854359"/>
            <a:ext cx="777777" cy="492443"/>
          </a:xfrm>
          <a:prstGeom prst="rect">
            <a:avLst/>
          </a:prstGeom>
          <a:noFill/>
          <a:ln w="57150">
            <a:solidFill>
              <a:srgbClr val="FF0000"/>
            </a:solidFill>
          </a:ln>
        </p:spPr>
        <p:txBody>
          <a:bodyPr wrap="none" rtlCol="0">
            <a:spAutoFit/>
          </a:bodyPr>
          <a:lstStyle/>
          <a:p>
            <a:r>
              <a:rPr lang="nl-NL" dirty="0">
                <a:solidFill>
                  <a:srgbClr val="4B575F"/>
                </a:solidFill>
              </a:rPr>
              <a:t>OvJ</a:t>
            </a:r>
          </a:p>
        </p:txBody>
      </p:sp>
      <p:sp>
        <p:nvSpPr>
          <p:cNvPr id="15" name="Tekstvak 14">
            <a:extLst>
              <a:ext uri="{FF2B5EF4-FFF2-40B4-BE49-F238E27FC236}">
                <a16:creationId xmlns:a16="http://schemas.microsoft.com/office/drawing/2014/main" id="{3B2892F3-49D1-436B-B6D7-6E05B070D6AF}"/>
              </a:ext>
            </a:extLst>
          </p:cNvPr>
          <p:cNvSpPr txBox="1"/>
          <p:nvPr/>
        </p:nvSpPr>
        <p:spPr>
          <a:xfrm>
            <a:off x="8806070" y="1872182"/>
            <a:ext cx="1353256" cy="492443"/>
          </a:xfrm>
          <a:prstGeom prst="rect">
            <a:avLst/>
          </a:prstGeom>
          <a:noFill/>
        </p:spPr>
        <p:txBody>
          <a:bodyPr wrap="square" rtlCol="0">
            <a:spAutoFit/>
          </a:bodyPr>
          <a:lstStyle/>
          <a:p>
            <a:r>
              <a:rPr lang="nl-NL" dirty="0">
                <a:solidFill>
                  <a:srgbClr val="4B575F"/>
                </a:solidFill>
              </a:rPr>
              <a:t>Rechter</a:t>
            </a:r>
          </a:p>
        </p:txBody>
      </p:sp>
      <p:sp>
        <p:nvSpPr>
          <p:cNvPr id="17" name="Tekstvak 16">
            <a:extLst>
              <a:ext uri="{FF2B5EF4-FFF2-40B4-BE49-F238E27FC236}">
                <a16:creationId xmlns:a16="http://schemas.microsoft.com/office/drawing/2014/main" id="{E4A3CA6B-6179-47E0-A368-08B70EFB7CA9}"/>
              </a:ext>
            </a:extLst>
          </p:cNvPr>
          <p:cNvSpPr txBox="1"/>
          <p:nvPr/>
        </p:nvSpPr>
        <p:spPr>
          <a:xfrm>
            <a:off x="511918" y="5009109"/>
            <a:ext cx="3467616" cy="492443"/>
          </a:xfrm>
          <a:prstGeom prst="rect">
            <a:avLst/>
          </a:prstGeom>
          <a:noFill/>
          <a:ln w="19050">
            <a:noFill/>
          </a:ln>
        </p:spPr>
        <p:txBody>
          <a:bodyPr wrap="square" rtlCol="0">
            <a:spAutoFit/>
          </a:bodyPr>
          <a:lstStyle/>
          <a:p>
            <a:r>
              <a:rPr lang="nl-NL" dirty="0">
                <a:solidFill>
                  <a:srgbClr val="4B575F"/>
                </a:solidFill>
              </a:rPr>
              <a:t>Zorgverantwoordelijke</a:t>
            </a:r>
          </a:p>
        </p:txBody>
      </p:sp>
      <p:sp>
        <p:nvSpPr>
          <p:cNvPr id="18" name="Tekstvak 17">
            <a:extLst>
              <a:ext uri="{FF2B5EF4-FFF2-40B4-BE49-F238E27FC236}">
                <a16:creationId xmlns:a16="http://schemas.microsoft.com/office/drawing/2014/main" id="{217520E4-BE29-4871-85B8-992E2246510C}"/>
              </a:ext>
            </a:extLst>
          </p:cNvPr>
          <p:cNvSpPr txBox="1"/>
          <p:nvPr/>
        </p:nvSpPr>
        <p:spPr>
          <a:xfrm>
            <a:off x="3108142" y="5649939"/>
            <a:ext cx="1742785" cy="492443"/>
          </a:xfrm>
          <a:prstGeom prst="rect">
            <a:avLst/>
          </a:prstGeom>
          <a:noFill/>
          <a:ln w="28575">
            <a:noFill/>
          </a:ln>
        </p:spPr>
        <p:txBody>
          <a:bodyPr wrap="none" rtlCol="0">
            <a:spAutoFit/>
          </a:bodyPr>
          <a:lstStyle/>
          <a:p>
            <a:r>
              <a:rPr lang="nl-NL" dirty="0">
                <a:solidFill>
                  <a:srgbClr val="4B575F"/>
                </a:solidFill>
              </a:rPr>
              <a:t>Psychiater</a:t>
            </a:r>
          </a:p>
        </p:txBody>
      </p:sp>
      <p:sp>
        <p:nvSpPr>
          <p:cNvPr id="19" name="Tekstvak 18">
            <a:extLst>
              <a:ext uri="{FF2B5EF4-FFF2-40B4-BE49-F238E27FC236}">
                <a16:creationId xmlns:a16="http://schemas.microsoft.com/office/drawing/2014/main" id="{F91B6F5F-BDA5-4DE1-8B98-777F9CDF9405}"/>
              </a:ext>
            </a:extLst>
          </p:cNvPr>
          <p:cNvSpPr txBox="1"/>
          <p:nvPr/>
        </p:nvSpPr>
        <p:spPr>
          <a:xfrm>
            <a:off x="1337012" y="6923504"/>
            <a:ext cx="2356735" cy="492443"/>
          </a:xfrm>
          <a:prstGeom prst="rect">
            <a:avLst/>
          </a:prstGeom>
          <a:noFill/>
        </p:spPr>
        <p:txBody>
          <a:bodyPr wrap="none" rtlCol="0">
            <a:spAutoFit/>
          </a:bodyPr>
          <a:lstStyle/>
          <a:p>
            <a:r>
              <a:rPr lang="nl-NL" dirty="0">
                <a:solidFill>
                  <a:srgbClr val="4B575F"/>
                </a:solidFill>
              </a:rPr>
              <a:t>Zorgaanbieder</a:t>
            </a:r>
          </a:p>
        </p:txBody>
      </p:sp>
      <p:sp>
        <p:nvSpPr>
          <p:cNvPr id="20" name="Tekstvak 19">
            <a:extLst>
              <a:ext uri="{FF2B5EF4-FFF2-40B4-BE49-F238E27FC236}">
                <a16:creationId xmlns:a16="http://schemas.microsoft.com/office/drawing/2014/main" id="{A382AA07-3BBC-48EE-A99B-F0ABC2E9D4F9}"/>
              </a:ext>
            </a:extLst>
          </p:cNvPr>
          <p:cNvSpPr txBox="1"/>
          <p:nvPr/>
        </p:nvSpPr>
        <p:spPr>
          <a:xfrm>
            <a:off x="5724593" y="2567920"/>
            <a:ext cx="944489" cy="492443"/>
          </a:xfrm>
          <a:prstGeom prst="rect">
            <a:avLst/>
          </a:prstGeom>
          <a:noFill/>
        </p:spPr>
        <p:txBody>
          <a:bodyPr wrap="none" rtlCol="0">
            <a:spAutoFit/>
          </a:bodyPr>
          <a:lstStyle/>
          <a:p>
            <a:r>
              <a:rPr lang="nl-NL" dirty="0">
                <a:solidFill>
                  <a:srgbClr val="4B575F"/>
                </a:solidFill>
              </a:rPr>
              <a:t>B&amp;W</a:t>
            </a:r>
          </a:p>
        </p:txBody>
      </p:sp>
      <p:sp>
        <p:nvSpPr>
          <p:cNvPr id="21" name="Tekstvak 20">
            <a:extLst>
              <a:ext uri="{FF2B5EF4-FFF2-40B4-BE49-F238E27FC236}">
                <a16:creationId xmlns:a16="http://schemas.microsoft.com/office/drawing/2014/main" id="{30D5F878-5E42-432B-98D8-A5F0E7F54087}"/>
              </a:ext>
            </a:extLst>
          </p:cNvPr>
          <p:cNvSpPr txBox="1"/>
          <p:nvPr/>
        </p:nvSpPr>
        <p:spPr>
          <a:xfrm>
            <a:off x="8330811" y="5993772"/>
            <a:ext cx="1188309" cy="492443"/>
          </a:xfrm>
          <a:prstGeom prst="rect">
            <a:avLst/>
          </a:prstGeom>
          <a:noFill/>
        </p:spPr>
        <p:txBody>
          <a:bodyPr wrap="square" rtlCol="0">
            <a:spAutoFit/>
          </a:bodyPr>
          <a:lstStyle/>
          <a:p>
            <a:r>
              <a:rPr lang="nl-NL" dirty="0">
                <a:solidFill>
                  <a:srgbClr val="4B575F"/>
                </a:solidFill>
              </a:rPr>
              <a:t>PVP</a:t>
            </a:r>
          </a:p>
        </p:txBody>
      </p:sp>
      <p:sp>
        <p:nvSpPr>
          <p:cNvPr id="22" name="Tekstvak 21">
            <a:extLst>
              <a:ext uri="{FF2B5EF4-FFF2-40B4-BE49-F238E27FC236}">
                <a16:creationId xmlns:a16="http://schemas.microsoft.com/office/drawing/2014/main" id="{4C67811E-6FB6-405A-9C4D-15616F9BFBDC}"/>
              </a:ext>
            </a:extLst>
          </p:cNvPr>
          <p:cNvSpPr txBox="1"/>
          <p:nvPr/>
        </p:nvSpPr>
        <p:spPr>
          <a:xfrm>
            <a:off x="2691201" y="8432896"/>
            <a:ext cx="833883" cy="492443"/>
          </a:xfrm>
          <a:prstGeom prst="rect">
            <a:avLst/>
          </a:prstGeom>
          <a:noFill/>
        </p:spPr>
        <p:txBody>
          <a:bodyPr wrap="none" rtlCol="0">
            <a:spAutoFit/>
          </a:bodyPr>
          <a:lstStyle/>
          <a:p>
            <a:r>
              <a:rPr lang="nl-NL" dirty="0">
                <a:solidFill>
                  <a:srgbClr val="4B575F"/>
                </a:solidFill>
              </a:rPr>
              <a:t>FVP</a:t>
            </a:r>
          </a:p>
        </p:txBody>
      </p:sp>
      <p:sp>
        <p:nvSpPr>
          <p:cNvPr id="23" name="Tekstvak 22">
            <a:extLst>
              <a:ext uri="{FF2B5EF4-FFF2-40B4-BE49-F238E27FC236}">
                <a16:creationId xmlns:a16="http://schemas.microsoft.com/office/drawing/2014/main" id="{6D0BBF16-F6A9-43E2-9D84-027FF6F3BD94}"/>
              </a:ext>
            </a:extLst>
          </p:cNvPr>
          <p:cNvSpPr txBox="1"/>
          <p:nvPr/>
        </p:nvSpPr>
        <p:spPr>
          <a:xfrm>
            <a:off x="11748052" y="2683565"/>
            <a:ext cx="704039" cy="492443"/>
          </a:xfrm>
          <a:prstGeom prst="rect">
            <a:avLst/>
          </a:prstGeom>
          <a:noFill/>
        </p:spPr>
        <p:txBody>
          <a:bodyPr wrap="none" rtlCol="0">
            <a:spAutoFit/>
          </a:bodyPr>
          <a:lstStyle/>
          <a:p>
            <a:r>
              <a:rPr lang="nl-NL" dirty="0">
                <a:solidFill>
                  <a:srgbClr val="4B575F"/>
                </a:solidFill>
              </a:rPr>
              <a:t>IGJ</a:t>
            </a:r>
          </a:p>
        </p:txBody>
      </p:sp>
      <p:sp>
        <p:nvSpPr>
          <p:cNvPr id="25" name="Tekstvak 24">
            <a:extLst>
              <a:ext uri="{FF2B5EF4-FFF2-40B4-BE49-F238E27FC236}">
                <a16:creationId xmlns:a16="http://schemas.microsoft.com/office/drawing/2014/main" id="{6671A1E9-62FD-4822-89EA-FE875F4E5561}"/>
              </a:ext>
            </a:extLst>
          </p:cNvPr>
          <p:cNvSpPr txBox="1"/>
          <p:nvPr/>
        </p:nvSpPr>
        <p:spPr>
          <a:xfrm>
            <a:off x="9663342" y="4474306"/>
            <a:ext cx="3058851" cy="492443"/>
          </a:xfrm>
          <a:prstGeom prst="rect">
            <a:avLst/>
          </a:prstGeom>
          <a:noFill/>
        </p:spPr>
        <p:txBody>
          <a:bodyPr wrap="none" rtlCol="0">
            <a:spAutoFit/>
          </a:bodyPr>
          <a:lstStyle/>
          <a:p>
            <a:r>
              <a:rPr lang="nl-NL" dirty="0">
                <a:solidFill>
                  <a:srgbClr val="4B575F"/>
                </a:solidFill>
              </a:rPr>
              <a:t>Klachtencommissie</a:t>
            </a:r>
          </a:p>
        </p:txBody>
      </p:sp>
      <p:sp>
        <p:nvSpPr>
          <p:cNvPr id="26" name="Tekstvak 25">
            <a:extLst>
              <a:ext uri="{FF2B5EF4-FFF2-40B4-BE49-F238E27FC236}">
                <a16:creationId xmlns:a16="http://schemas.microsoft.com/office/drawing/2014/main" id="{3A1DEDFE-3FB3-4901-BE83-37D72148EDF3}"/>
              </a:ext>
            </a:extLst>
          </p:cNvPr>
          <p:cNvSpPr txBox="1"/>
          <p:nvPr/>
        </p:nvSpPr>
        <p:spPr>
          <a:xfrm>
            <a:off x="7733151" y="8178628"/>
            <a:ext cx="2987549" cy="492443"/>
          </a:xfrm>
          <a:prstGeom prst="rect">
            <a:avLst/>
          </a:prstGeom>
          <a:noFill/>
        </p:spPr>
        <p:txBody>
          <a:bodyPr wrap="none" rtlCol="0">
            <a:spAutoFit/>
          </a:bodyPr>
          <a:lstStyle/>
          <a:p>
            <a:r>
              <a:rPr lang="nl-NL" dirty="0">
                <a:solidFill>
                  <a:srgbClr val="4B575F"/>
                </a:solidFill>
              </a:rPr>
              <a:t>Vertegenwoordiger</a:t>
            </a:r>
          </a:p>
        </p:txBody>
      </p:sp>
      <p:sp>
        <p:nvSpPr>
          <p:cNvPr id="3" name="Tekstvak 2">
            <a:extLst>
              <a:ext uri="{FF2B5EF4-FFF2-40B4-BE49-F238E27FC236}">
                <a16:creationId xmlns:a16="http://schemas.microsoft.com/office/drawing/2014/main" id="{19F0D1E5-7ACC-4C02-8238-F1FC5201E19E}"/>
              </a:ext>
            </a:extLst>
          </p:cNvPr>
          <p:cNvSpPr txBox="1"/>
          <p:nvPr/>
        </p:nvSpPr>
        <p:spPr>
          <a:xfrm>
            <a:off x="8714334" y="6988423"/>
            <a:ext cx="1577676" cy="492443"/>
          </a:xfrm>
          <a:prstGeom prst="rect">
            <a:avLst/>
          </a:prstGeom>
          <a:noFill/>
        </p:spPr>
        <p:txBody>
          <a:bodyPr wrap="none" rtlCol="0">
            <a:spAutoFit/>
          </a:bodyPr>
          <a:lstStyle/>
          <a:p>
            <a:r>
              <a:rPr lang="nl-NL" dirty="0">
                <a:solidFill>
                  <a:srgbClr val="4B575F"/>
                </a:solidFill>
              </a:rPr>
              <a:t>Advocaat</a:t>
            </a:r>
          </a:p>
        </p:txBody>
      </p:sp>
      <p:sp>
        <p:nvSpPr>
          <p:cNvPr id="4" name="Rechthoek 3">
            <a:extLst>
              <a:ext uri="{FF2B5EF4-FFF2-40B4-BE49-F238E27FC236}">
                <a16:creationId xmlns:a16="http://schemas.microsoft.com/office/drawing/2014/main" id="{AD6D5674-41B3-434E-877D-EE16A0AC7910}"/>
              </a:ext>
            </a:extLst>
          </p:cNvPr>
          <p:cNvSpPr/>
          <p:nvPr/>
        </p:nvSpPr>
        <p:spPr>
          <a:xfrm>
            <a:off x="10644615" y="1307451"/>
            <a:ext cx="2056973" cy="492443"/>
          </a:xfrm>
          <a:prstGeom prst="rect">
            <a:avLst/>
          </a:prstGeom>
        </p:spPr>
        <p:txBody>
          <a:bodyPr wrap="none">
            <a:spAutoFit/>
          </a:bodyPr>
          <a:lstStyle/>
          <a:p>
            <a:pPr lvl="0"/>
            <a:r>
              <a:rPr lang="nl-NL" dirty="0">
                <a:solidFill>
                  <a:srgbClr val="4B575F"/>
                </a:solidFill>
              </a:rPr>
              <a:t>Minister V&amp;J</a:t>
            </a:r>
          </a:p>
        </p:txBody>
      </p:sp>
      <p:sp>
        <p:nvSpPr>
          <p:cNvPr id="5" name="Tekstvak 4">
            <a:extLst>
              <a:ext uri="{FF2B5EF4-FFF2-40B4-BE49-F238E27FC236}">
                <a16:creationId xmlns:a16="http://schemas.microsoft.com/office/drawing/2014/main" id="{B873C21B-C641-4B96-A3AD-DABF5722FC7B}"/>
              </a:ext>
            </a:extLst>
          </p:cNvPr>
          <p:cNvSpPr txBox="1"/>
          <p:nvPr/>
        </p:nvSpPr>
        <p:spPr>
          <a:xfrm>
            <a:off x="5884801" y="6691291"/>
            <a:ext cx="1874231" cy="492443"/>
          </a:xfrm>
          <a:prstGeom prst="rect">
            <a:avLst/>
          </a:prstGeom>
          <a:noFill/>
        </p:spPr>
        <p:txBody>
          <a:bodyPr wrap="none" rtlCol="0">
            <a:spAutoFit/>
          </a:bodyPr>
          <a:lstStyle/>
          <a:p>
            <a:r>
              <a:rPr lang="nl-NL" dirty="0">
                <a:solidFill>
                  <a:srgbClr val="00B0F0"/>
                </a:solidFill>
              </a:rPr>
              <a:t>Betrokkene</a:t>
            </a:r>
          </a:p>
        </p:txBody>
      </p:sp>
    </p:spTree>
    <p:extLst>
      <p:ext uri="{BB962C8B-B14F-4D97-AF65-F5344CB8AC3E}">
        <p14:creationId xmlns:p14="http://schemas.microsoft.com/office/powerpoint/2010/main" val="232914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Proces om te komen tot verplichte zorg is anders</a:t>
            </a:r>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p:txBody>
          <a:bodyPr>
            <a:normAutofit/>
          </a:bodyPr>
          <a:lstStyle/>
          <a:p>
            <a:r>
              <a:rPr lang="nl-NL" dirty="0"/>
              <a:t>OvJ en GD hebben samen de regie in traject naar zorgmachtiging</a:t>
            </a:r>
          </a:p>
          <a:p>
            <a:r>
              <a:rPr lang="nl-NL" dirty="0"/>
              <a:t>Eigen plan van aanpak als mogelijke (tussen- of eind)stap</a:t>
            </a:r>
          </a:p>
          <a:p>
            <a:r>
              <a:rPr lang="nl-NL" dirty="0"/>
              <a:t>Vóóraf opstellen van zorgplan (welke verplichte zorg) en zorgkaart (wensen betrokkene) </a:t>
            </a:r>
          </a:p>
          <a:p>
            <a:r>
              <a:rPr lang="nl-NL" dirty="0"/>
              <a:t>In medische verklaring ook aandacht voor aard van verplichte zorg</a:t>
            </a:r>
          </a:p>
          <a:p>
            <a:r>
              <a:rPr lang="nl-NL" dirty="0"/>
              <a:t>Inhoudelijke beoordeling door GD en OvJ en uiteindelijk legitimatie door rechter</a:t>
            </a:r>
          </a:p>
          <a:p>
            <a:r>
              <a:rPr lang="nl-NL" dirty="0"/>
              <a:t>Vervolgens  - als de noodzaak er is - aanzeggen van verplichte zorg waarna uitvoering</a:t>
            </a:r>
          </a:p>
          <a:p>
            <a:r>
              <a:rPr lang="nl-NL" dirty="0"/>
              <a:t>Klachtrecht</a:t>
            </a:r>
          </a:p>
          <a:p>
            <a:r>
              <a:rPr lang="nl-NL" dirty="0"/>
              <a:t>Aanpassingen weer via GD, OvJ en rechter</a:t>
            </a:r>
          </a:p>
          <a:p>
            <a:pPr>
              <a:buFont typeface="Wingdings" panose="05000000000000000000" pitchFamily="2" charset="2"/>
              <a:buChar char="Ø"/>
            </a:pPr>
            <a:r>
              <a:rPr lang="nl-NL" dirty="0"/>
              <a:t>Mogelijkheden van verplichte zorg zijn uitgebreid: </a:t>
            </a:r>
            <a:r>
              <a:rPr lang="nl-NL" b="1" dirty="0"/>
              <a:t>opname is er een van!</a:t>
            </a:r>
          </a:p>
          <a:p>
            <a:endParaRPr lang="nl-NL" dirty="0"/>
          </a:p>
          <a:p>
            <a:pPr>
              <a:buFont typeface="Wingdings" panose="05000000000000000000" pitchFamily="2" charset="2"/>
              <a:buChar char="ü"/>
            </a:pPr>
            <a:r>
              <a:rPr lang="nl-NL" dirty="0">
                <a:solidFill>
                  <a:srgbClr val="E42618"/>
                </a:solidFill>
              </a:rPr>
              <a:t>Verplichte zorg kan onder de </a:t>
            </a:r>
            <a:r>
              <a:rPr lang="nl-NL" dirty="0" err="1">
                <a:solidFill>
                  <a:srgbClr val="E42618"/>
                </a:solidFill>
              </a:rPr>
              <a:t>Wvggz</a:t>
            </a:r>
            <a:r>
              <a:rPr lang="nl-NL" dirty="0">
                <a:solidFill>
                  <a:srgbClr val="E42618"/>
                </a:solidFill>
              </a:rPr>
              <a:t> dus ambulant uitgevoerd worden, met de nodige (procedurele) waarborgen….. Maar kán het ook? </a:t>
            </a:r>
          </a:p>
          <a:p>
            <a:pPr marL="0" indent="0">
              <a:buNone/>
            </a:pPr>
            <a:endParaRPr lang="nl-NL" dirty="0"/>
          </a:p>
        </p:txBody>
      </p:sp>
    </p:spTree>
    <p:extLst>
      <p:ext uri="{BB962C8B-B14F-4D97-AF65-F5344CB8AC3E}">
        <p14:creationId xmlns:p14="http://schemas.microsoft.com/office/powerpoint/2010/main" val="4167813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a:bodyPr>
          <a:lstStyle/>
          <a:p>
            <a:r>
              <a:rPr lang="nl-NL" dirty="0"/>
              <a:t>Welke waarborgen kent de wet</a:t>
            </a:r>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p:txBody>
          <a:bodyPr>
            <a:normAutofit/>
          </a:bodyPr>
          <a:lstStyle/>
          <a:p>
            <a:r>
              <a:rPr lang="nl-NL" dirty="0"/>
              <a:t>Ultimum remedium! </a:t>
            </a:r>
          </a:p>
          <a:p>
            <a:r>
              <a:rPr lang="nl-NL" dirty="0"/>
              <a:t>Alles langs de meetlat van proportionaliteit, subsidiariteit, doelmatigheid en veiligheid</a:t>
            </a:r>
          </a:p>
          <a:p>
            <a:r>
              <a:rPr lang="nl-NL" dirty="0"/>
              <a:t>Zorgvuldige procedures met toetsing door GD, OvJ en Rechter</a:t>
            </a:r>
          </a:p>
          <a:p>
            <a:r>
              <a:rPr lang="nl-NL" dirty="0"/>
              <a:t>Inbreng betrokkene o.a. via zorgkaart</a:t>
            </a:r>
          </a:p>
          <a:p>
            <a:r>
              <a:rPr lang="nl-NL" dirty="0"/>
              <a:t>Ondersteuning betrokkene door patiëntvertrouwenspersoon, advocaat, vertegenwoordiger ingeval van wilsonbekwaamheid, naastbetrokkenen/ familie</a:t>
            </a:r>
          </a:p>
          <a:p>
            <a:r>
              <a:rPr lang="nl-NL" dirty="0"/>
              <a:t>Ondersteuning familie door familievertrouwenspersoon</a:t>
            </a:r>
          </a:p>
          <a:p>
            <a:r>
              <a:rPr lang="nl-NL" dirty="0"/>
              <a:t>Toezicht </a:t>
            </a:r>
          </a:p>
          <a:p>
            <a:r>
              <a:rPr lang="nl-NL" dirty="0"/>
              <a:t>Klachtrecht</a:t>
            </a:r>
          </a:p>
          <a:p>
            <a:endParaRPr lang="nl-NL" dirty="0"/>
          </a:p>
          <a:p>
            <a:endParaRPr lang="nl-NL" dirty="0"/>
          </a:p>
          <a:p>
            <a:pPr>
              <a:buFont typeface="Wingdings" panose="05000000000000000000" pitchFamily="2" charset="2"/>
              <a:buChar char="ü"/>
            </a:pPr>
            <a:r>
              <a:rPr lang="nl-NL" dirty="0">
                <a:solidFill>
                  <a:srgbClr val="E42618"/>
                </a:solidFill>
              </a:rPr>
              <a:t>Maar nog steeds de vraag, is daarmee ook ambulant verplichte zorg mogelijk? </a:t>
            </a:r>
          </a:p>
          <a:p>
            <a:endParaRPr lang="nl-NL" dirty="0">
              <a:solidFill>
                <a:srgbClr val="FF0000"/>
              </a:solidFill>
            </a:endParaRPr>
          </a:p>
          <a:p>
            <a:pPr marL="0" indent="0">
              <a:buNone/>
            </a:pPr>
            <a:endParaRPr lang="nl-NL" dirty="0"/>
          </a:p>
        </p:txBody>
      </p:sp>
    </p:spTree>
    <p:extLst>
      <p:ext uri="{BB962C8B-B14F-4D97-AF65-F5344CB8AC3E}">
        <p14:creationId xmlns:p14="http://schemas.microsoft.com/office/powerpoint/2010/main" val="28615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title"/>
          </p:nvPr>
        </p:nvSpPr>
        <p:spPr/>
        <p:txBody>
          <a:bodyPr/>
          <a:lstStyle/>
          <a:p>
            <a:pPr eaLnBrk="1" hangingPunct="1"/>
            <a:r>
              <a:rPr lang="nl-NL" dirty="0"/>
              <a:t>Opbouw</a:t>
            </a:r>
          </a:p>
        </p:txBody>
      </p:sp>
      <p:sp>
        <p:nvSpPr>
          <p:cNvPr id="14338" name="Tijdelijke aanduiding voor inhoud 2"/>
          <p:cNvSpPr>
            <a:spLocks noGrp="1"/>
          </p:cNvSpPr>
          <p:nvPr>
            <p:ph idx="1"/>
          </p:nvPr>
        </p:nvSpPr>
        <p:spPr>
          <a:xfrm>
            <a:off x="650240" y="2275840"/>
            <a:ext cx="11704320" cy="7107484"/>
          </a:xfrm>
        </p:spPr>
        <p:txBody>
          <a:bodyPr/>
          <a:lstStyle/>
          <a:p>
            <a:pPr eaLnBrk="1" hangingPunct="1"/>
            <a:r>
              <a:rPr lang="nl-NL" dirty="0"/>
              <a:t>Achtergrond/historie</a:t>
            </a:r>
          </a:p>
          <a:p>
            <a:pPr lvl="1"/>
            <a:r>
              <a:rPr lang="nl-NL" dirty="0"/>
              <a:t>Waarom überhaupt nadenken over ambulante dwang</a:t>
            </a:r>
          </a:p>
          <a:p>
            <a:pPr eaLnBrk="1" hangingPunct="1"/>
            <a:r>
              <a:rPr lang="nl-NL" dirty="0"/>
              <a:t>WVGGZ</a:t>
            </a:r>
          </a:p>
          <a:p>
            <a:pPr lvl="1"/>
            <a:r>
              <a:rPr lang="nl-NL" dirty="0"/>
              <a:t>Doelen &amp;geschiedenis</a:t>
            </a:r>
          </a:p>
          <a:p>
            <a:pPr lvl="1"/>
            <a:r>
              <a:rPr lang="nl-NL" dirty="0"/>
              <a:t>Ambulante verplichte zorg</a:t>
            </a:r>
          </a:p>
          <a:p>
            <a:r>
              <a:rPr lang="nl-NL" dirty="0"/>
              <a:t>Handreiking ambulante verplichte zorg</a:t>
            </a:r>
          </a:p>
          <a:p>
            <a:pPr marL="993130" lvl="1" indent="-342900">
              <a:buFontTx/>
              <a:buChar char="-"/>
            </a:pPr>
            <a:r>
              <a:rPr lang="nl-NL" dirty="0"/>
              <a:t>Primair geschreven voor zorgverleners</a:t>
            </a:r>
          </a:p>
          <a:p>
            <a:pPr marL="993130" lvl="1" indent="-342900">
              <a:buFontTx/>
              <a:buChar char="-"/>
            </a:pPr>
            <a:endParaRPr lang="nl-NL" dirty="0"/>
          </a:p>
          <a:p>
            <a:pPr eaLnBrk="1" hangingPunct="1"/>
            <a:endParaRPr lang="nl-NL" dirty="0"/>
          </a:p>
          <a:p>
            <a:pPr lvl="1" eaLnBrk="1" hangingPunct="1"/>
            <a:endParaRPr lang="nl-NL" dirty="0"/>
          </a:p>
          <a:p>
            <a:pPr marL="650230" lvl="1" indent="0">
              <a:buNone/>
            </a:pPr>
            <a:endParaRPr lang="nl-NL" dirty="0"/>
          </a:p>
        </p:txBody>
      </p:sp>
    </p:spTree>
    <p:extLst>
      <p:ext uri="{BB962C8B-B14F-4D97-AF65-F5344CB8AC3E}">
        <p14:creationId xmlns:p14="http://schemas.microsoft.com/office/powerpoint/2010/main" val="1296628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a:bodyPr>
          <a:lstStyle/>
          <a:p>
            <a:r>
              <a:rPr lang="nl-NL" dirty="0"/>
              <a:t>En wat betekent ambulante dwang voor</a:t>
            </a:r>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p:txBody>
          <a:bodyPr>
            <a:normAutofit/>
          </a:bodyPr>
          <a:lstStyle/>
          <a:p>
            <a:r>
              <a:rPr lang="nl-NL" dirty="0"/>
              <a:t>De betrokkene / de patiënt</a:t>
            </a:r>
          </a:p>
          <a:p>
            <a:r>
              <a:rPr lang="nl-NL" dirty="0"/>
              <a:t>De naastbetrokkenen / de familie</a:t>
            </a:r>
          </a:p>
          <a:p>
            <a:r>
              <a:rPr lang="nl-NL" dirty="0"/>
              <a:t>De zorgverantwoordelijke en overige zorgverleners</a:t>
            </a:r>
          </a:p>
          <a:p>
            <a:r>
              <a:rPr lang="nl-NL" dirty="0"/>
              <a:t>De zorgaanbieder</a:t>
            </a:r>
          </a:p>
          <a:p>
            <a:r>
              <a:rPr lang="nl-NL" dirty="0"/>
              <a:t>De geneesheer-directeur </a:t>
            </a:r>
          </a:p>
          <a:p>
            <a:pPr marL="0" indent="0">
              <a:buNone/>
            </a:pPr>
            <a:endParaRPr lang="nl-NL" dirty="0"/>
          </a:p>
          <a:p>
            <a:pPr marL="0" indent="0">
              <a:buNone/>
            </a:pPr>
            <a:endParaRPr lang="nl-NL" dirty="0"/>
          </a:p>
          <a:p>
            <a:pPr marL="0" indent="0">
              <a:buNone/>
            </a:pPr>
            <a:endParaRPr lang="nl-NL" dirty="0"/>
          </a:p>
          <a:p>
            <a:pPr>
              <a:buFont typeface="Wingdings" panose="05000000000000000000" pitchFamily="2" charset="2"/>
              <a:buChar char="Ø"/>
            </a:pPr>
            <a:r>
              <a:rPr lang="nl-NL" dirty="0">
                <a:solidFill>
                  <a:srgbClr val="E42618"/>
                </a:solidFill>
              </a:rPr>
              <a:t>Handreiking! </a:t>
            </a:r>
          </a:p>
        </p:txBody>
      </p:sp>
    </p:spTree>
    <p:extLst>
      <p:ext uri="{BB962C8B-B14F-4D97-AF65-F5344CB8AC3E}">
        <p14:creationId xmlns:p14="http://schemas.microsoft.com/office/powerpoint/2010/main" val="4016361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Ambulante verplichte zorg roept veel vragen op?</a:t>
            </a:r>
          </a:p>
        </p:txBody>
      </p:sp>
      <p:sp>
        <p:nvSpPr>
          <p:cNvPr id="3" name="Tijdelijke aanduiding voor inhoud 2"/>
          <p:cNvSpPr>
            <a:spLocks noGrp="1"/>
          </p:cNvSpPr>
          <p:nvPr>
            <p:ph idx="1"/>
          </p:nvPr>
        </p:nvSpPr>
        <p:spPr>
          <a:xfrm>
            <a:off x="671475" y="1804459"/>
            <a:ext cx="11704320" cy="6436925"/>
          </a:xfrm>
        </p:spPr>
        <p:txBody>
          <a:bodyPr/>
          <a:lstStyle/>
          <a:p>
            <a:pPr lvl="1"/>
            <a:r>
              <a:rPr lang="nl-NL" sz="2800" dirty="0"/>
              <a:t>Is acute ambulante dwang per definitie minder ingrijpend/beperkend dan dwangopname</a:t>
            </a:r>
          </a:p>
          <a:p>
            <a:pPr lvl="1"/>
            <a:r>
              <a:rPr lang="nl-NL" sz="2800" dirty="0"/>
              <a:t>Op moment dat ambulante dwang aan de orde is, is de situatie al dusdanig ernstig, dat een klinische dwangopneming het enige middel is om het gevaar af te wenden</a:t>
            </a:r>
            <a:endParaRPr lang="nl-NL" sz="2800" baseline="30000" dirty="0"/>
          </a:p>
          <a:p>
            <a:pPr lvl="1"/>
            <a:r>
              <a:rPr lang="nl-NL" sz="2800" dirty="0"/>
              <a:t>Kan dit op verantwoorde manier worden besloten/getoetst/uitgevoerd</a:t>
            </a:r>
          </a:p>
          <a:p>
            <a:pPr lvl="1"/>
            <a:r>
              <a:rPr lang="nl-NL" sz="2800" dirty="0"/>
              <a:t>Kan een patiënt op dat moment een keuze maken tussen ambulant </a:t>
            </a:r>
            <a:r>
              <a:rPr lang="nl-NL" sz="2800" dirty="0" err="1"/>
              <a:t>danwel</a:t>
            </a:r>
            <a:r>
              <a:rPr lang="nl-NL" sz="2800" dirty="0"/>
              <a:t> klinisch?</a:t>
            </a:r>
          </a:p>
          <a:p>
            <a:pPr lvl="1"/>
            <a:r>
              <a:rPr lang="nl-NL" sz="2800" dirty="0"/>
              <a:t>Is beoordeling onafhankelijke psychiater (met overleg collega) afdoende?</a:t>
            </a:r>
          </a:p>
          <a:p>
            <a:pPr lvl="1"/>
            <a:r>
              <a:rPr lang="nl-NL" sz="2800" dirty="0"/>
              <a:t>Toetsing vooraf door rechter onmogelijk bij acute toepassing</a:t>
            </a:r>
          </a:p>
          <a:p>
            <a:pPr lvl="1"/>
            <a:r>
              <a:rPr lang="nl-NL" sz="2800" dirty="0"/>
              <a:t>Bij behandel-naïeve patiënt </a:t>
            </a:r>
            <a:r>
              <a:rPr lang="nl-NL" sz="2800" dirty="0">
                <a:sym typeface="Wingdings" panose="05000000000000000000" pitchFamily="2" charset="2"/>
              </a:rPr>
              <a:t> monitoren (bij)werking.</a:t>
            </a:r>
            <a:endParaRPr lang="nl-NL" sz="2800" dirty="0"/>
          </a:p>
          <a:p>
            <a:pPr lvl="1"/>
            <a:endParaRPr lang="nl-NL" dirty="0"/>
          </a:p>
          <a:p>
            <a:endParaRPr lang="nl-NL" dirty="0"/>
          </a:p>
          <a:p>
            <a:endParaRPr lang="nl-NL" dirty="0"/>
          </a:p>
          <a:p>
            <a:endParaRPr lang="nl-NL" dirty="0">
              <a:sym typeface="Wingdings" panose="05000000000000000000" pitchFamily="2" charset="2"/>
            </a:endParaRPr>
          </a:p>
        </p:txBody>
      </p:sp>
      <p:sp>
        <p:nvSpPr>
          <p:cNvPr id="4" name="Tijdelijke aanduiding voor voettekst 3"/>
          <p:cNvSpPr txBox="1">
            <a:spLocks noGrp="1"/>
          </p:cNvSpPr>
          <p:nvPr/>
        </p:nvSpPr>
        <p:spPr bwMode="auto">
          <a:xfrm>
            <a:off x="580037" y="8716538"/>
            <a:ext cx="11887199" cy="677333"/>
          </a:xfrm>
          <a:prstGeom prst="rect">
            <a:avLst/>
          </a:prstGeom>
          <a:noFill/>
          <a:ln>
            <a:miter lim="800000"/>
            <a:headEnd/>
            <a:tailEnd/>
          </a:ln>
        </p:spPr>
        <p:txBody>
          <a:bodyPr/>
          <a:lstStyle/>
          <a:p>
            <a:pPr>
              <a:defRPr/>
            </a:pPr>
            <a:endParaRPr lang="nl-NL" sz="1991" dirty="0"/>
          </a:p>
        </p:txBody>
      </p:sp>
      <p:cxnSp>
        <p:nvCxnSpPr>
          <p:cNvPr id="5" name="Rechte verbindingslijn 4"/>
          <p:cNvCxnSpPr/>
          <p:nvPr/>
        </p:nvCxnSpPr>
        <p:spPr>
          <a:xfrm>
            <a:off x="580037" y="8768432"/>
            <a:ext cx="118871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78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Handreiking Ambulante Dwang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933888"/>
          </a:xfrm>
        </p:spPr>
        <p:txBody>
          <a:bodyPr>
            <a:normAutofit/>
          </a:bodyPr>
          <a:lstStyle/>
          <a:p>
            <a:r>
              <a:rPr lang="nl-NL" dirty="0"/>
              <a:t>AMvB ambulante dwang laat veel ruimte. </a:t>
            </a:r>
          </a:p>
          <a:p>
            <a:r>
              <a:rPr lang="nl-NL" dirty="0"/>
              <a:t>Veel vragen uit veld wat dit betekent</a:t>
            </a:r>
          </a:p>
          <a:p>
            <a:r>
              <a:rPr lang="nl-NL" dirty="0"/>
              <a:t>Werkgroep psychiaters NVvP en in samenwerking met ketenpartners</a:t>
            </a:r>
          </a:p>
          <a:p>
            <a:r>
              <a:rPr lang="nl-NL" dirty="0"/>
              <a:t>Kernboodschap in voorjaar gepubliceerd, handreiking 15 augustus 2019</a:t>
            </a:r>
          </a:p>
          <a:p>
            <a:pPr marL="0" indent="0">
              <a:buNone/>
            </a:pPr>
            <a:endParaRPr lang="nl-NL" dirty="0"/>
          </a:p>
        </p:txBody>
      </p:sp>
    </p:spTree>
    <p:extLst>
      <p:ext uri="{BB962C8B-B14F-4D97-AF65-F5344CB8AC3E}">
        <p14:creationId xmlns:p14="http://schemas.microsoft.com/office/powerpoint/2010/main" val="1337419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9667836-4C16-4024-B7EF-B5B7DC831FE7}"/>
              </a:ext>
            </a:extLst>
          </p:cNvPr>
          <p:cNvSpPr>
            <a:spLocks noGrp="1"/>
          </p:cNvSpPr>
          <p:nvPr>
            <p:ph type="title"/>
          </p:nvPr>
        </p:nvSpPr>
        <p:spPr/>
        <p:txBody>
          <a:bodyPr/>
          <a:lstStyle/>
          <a:p>
            <a:r>
              <a:rPr lang="nl-NL" dirty="0"/>
              <a:t>Het nut hiervan is op voorhand al bewezen </a:t>
            </a:r>
            <a:r>
              <a:rPr lang="nl-NL" dirty="0">
                <a:sym typeface="Wingdings" panose="05000000000000000000" pitchFamily="2" charset="2"/>
              </a:rPr>
              <a:t></a:t>
            </a:r>
            <a:endParaRPr lang="nl-NL" dirty="0"/>
          </a:p>
        </p:txBody>
      </p:sp>
      <p:pic>
        <p:nvPicPr>
          <p:cNvPr id="3" name="Tijdelijke aanduiding voor inhoud 2">
            <a:extLst>
              <a:ext uri="{FF2B5EF4-FFF2-40B4-BE49-F238E27FC236}">
                <a16:creationId xmlns:a16="http://schemas.microsoft.com/office/drawing/2014/main" id="{C4060A6D-A210-42A4-9474-21A9BAA285E1}"/>
              </a:ext>
            </a:extLst>
          </p:cNvPr>
          <p:cNvPicPr>
            <a:picLocks noGrp="1" noChangeAspect="1"/>
          </p:cNvPicPr>
          <p:nvPr>
            <p:ph idx="1"/>
          </p:nvPr>
        </p:nvPicPr>
        <p:blipFill>
          <a:blip r:embed="rId2"/>
          <a:stretch>
            <a:fillRect/>
          </a:stretch>
        </p:blipFill>
        <p:spPr>
          <a:xfrm>
            <a:off x="1375410" y="1997075"/>
            <a:ext cx="10253980" cy="6408738"/>
          </a:xfrm>
          <a:prstGeom prst="rect">
            <a:avLst/>
          </a:prstGeom>
        </p:spPr>
      </p:pic>
    </p:spTree>
    <p:extLst>
      <p:ext uri="{BB962C8B-B14F-4D97-AF65-F5344CB8AC3E}">
        <p14:creationId xmlns:p14="http://schemas.microsoft.com/office/powerpoint/2010/main" val="2816998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Handreiking </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933888"/>
          </a:xfrm>
        </p:spPr>
        <p:txBody>
          <a:bodyPr>
            <a:normAutofit/>
          </a:bodyPr>
          <a:lstStyle/>
          <a:p>
            <a:pPr marL="0" indent="0">
              <a:buNone/>
            </a:pPr>
            <a:r>
              <a:rPr lang="nl-NL" dirty="0"/>
              <a:t>Het </a:t>
            </a:r>
            <a:r>
              <a:rPr lang="nl-NL" b="1" dirty="0"/>
              <a:t>doel</a:t>
            </a:r>
            <a:r>
              <a:rPr lang="nl-NL" dirty="0"/>
              <a:t> van deze handreiking is om de primaire zorgverleners adviezen te geven bij het duiden van de basisprincipes en de overwegingen behorende bij de toepassing van ambulante verplichte zorg. </a:t>
            </a:r>
          </a:p>
          <a:p>
            <a:pPr marL="0" indent="0">
              <a:buNone/>
            </a:pPr>
            <a:endParaRPr lang="nl-NL" dirty="0"/>
          </a:p>
          <a:p>
            <a:pPr marL="0" indent="0">
              <a:buNone/>
            </a:pPr>
            <a:r>
              <a:rPr lang="nl-NL" dirty="0"/>
              <a:t>Het </a:t>
            </a:r>
            <a:r>
              <a:rPr lang="nl-NL" b="1" dirty="0"/>
              <a:t>uitgangspunt</a:t>
            </a:r>
            <a:r>
              <a:rPr lang="nl-NL" dirty="0"/>
              <a:t> van deze handreiking is om dichtbij de huidige praktijk te beginnen.</a:t>
            </a:r>
          </a:p>
        </p:txBody>
      </p:sp>
    </p:spTree>
    <p:extLst>
      <p:ext uri="{BB962C8B-B14F-4D97-AF65-F5344CB8AC3E}">
        <p14:creationId xmlns:p14="http://schemas.microsoft.com/office/powerpoint/2010/main" val="3776636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Inhoud handreiking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408713"/>
          </a:xfrm>
        </p:spPr>
        <p:txBody>
          <a:bodyPr>
            <a:normAutofit/>
          </a:bodyPr>
          <a:lstStyle/>
          <a:p>
            <a:pPr marL="457200" indent="-457200">
              <a:buAutoNum type="arabicPeriod"/>
            </a:pPr>
            <a:r>
              <a:rPr lang="nl-NL" dirty="0"/>
              <a:t>Inleiding </a:t>
            </a:r>
          </a:p>
          <a:p>
            <a:pPr marL="457200" indent="-457200">
              <a:buAutoNum type="arabicPeriod"/>
            </a:pPr>
            <a:r>
              <a:rPr lang="nl-NL" dirty="0"/>
              <a:t>Wettelijk kader</a:t>
            </a:r>
          </a:p>
          <a:p>
            <a:pPr marL="457200" indent="-457200">
              <a:buAutoNum type="arabicPeriod"/>
            </a:pPr>
            <a:r>
              <a:rPr lang="nl-NL" dirty="0"/>
              <a:t>Overwegingen bij de basisprincipes van ambulante verplichte zorg</a:t>
            </a:r>
          </a:p>
          <a:p>
            <a:pPr marL="457200" indent="-457200">
              <a:buAutoNum type="arabicPeriod"/>
            </a:pPr>
            <a:r>
              <a:rPr lang="nl-NL" dirty="0"/>
              <a:t>Overwegingen en adviezen bij de uitvoering van ambulante verplichte zorg</a:t>
            </a:r>
          </a:p>
          <a:p>
            <a:pPr marL="457200" indent="-457200">
              <a:buAutoNum type="arabicPeriod"/>
            </a:pPr>
            <a:r>
              <a:rPr lang="nl-NL" dirty="0"/>
              <a:t>Afwegingen met betrekking tot de ambulante verplichte zorg in relatie tot de procedures</a:t>
            </a:r>
          </a:p>
          <a:p>
            <a:pPr marL="457200" indent="-457200">
              <a:buAutoNum type="arabicPeriod"/>
            </a:pPr>
            <a:endParaRPr lang="nl-NL" dirty="0"/>
          </a:p>
          <a:p>
            <a:pPr marL="457200" indent="-457200">
              <a:buAutoNum type="arabicPeriod"/>
            </a:pPr>
            <a:endParaRPr lang="nl-NL" dirty="0"/>
          </a:p>
          <a:p>
            <a:pPr marL="0" indent="0">
              <a:buNone/>
            </a:pPr>
            <a:endParaRPr lang="nl-NL" dirty="0"/>
          </a:p>
          <a:p>
            <a:pPr marL="457200" indent="-457200">
              <a:buAutoNum type="arabicPeriod"/>
            </a:pPr>
            <a:endParaRPr lang="nl-NL" dirty="0"/>
          </a:p>
          <a:p>
            <a:pPr marL="0" indent="0">
              <a:buNone/>
            </a:pPr>
            <a:endParaRPr lang="nl-NL" dirty="0"/>
          </a:p>
        </p:txBody>
      </p:sp>
    </p:spTree>
    <p:extLst>
      <p:ext uri="{BB962C8B-B14F-4D97-AF65-F5344CB8AC3E}">
        <p14:creationId xmlns:p14="http://schemas.microsoft.com/office/powerpoint/2010/main" val="3787565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Besluit verplichte ggz</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933888"/>
          </a:xfrm>
        </p:spPr>
        <p:txBody>
          <a:bodyPr>
            <a:normAutofit/>
          </a:bodyPr>
          <a:lstStyle/>
          <a:p>
            <a:pPr marL="0" indent="0">
              <a:buNone/>
            </a:pPr>
            <a:r>
              <a:rPr lang="nl-NL" b="1" dirty="0"/>
              <a:t>De volgende vormen van verplichte zorg zijn  toe te passen in de ambulante setting:</a:t>
            </a:r>
          </a:p>
          <a:p>
            <a:pPr marL="457200" indent="-457200">
              <a:buFont typeface="+mj-lt"/>
              <a:buAutoNum type="alphaLcPeriod"/>
            </a:pPr>
            <a:r>
              <a:rPr lang="nl-NL" dirty="0"/>
              <a:t>toedienen van vocht, voeding en medicatie, alsmede het verrichten van medische controles of andere medische handelingen en therapeutische maatregelen, ter behandeling van een psychische stoornis, dan wel vanwege die stoornis, ter behandeling van een somatische aandoening; </a:t>
            </a:r>
          </a:p>
          <a:p>
            <a:pPr marL="457200" indent="-457200">
              <a:buFont typeface="+mj-lt"/>
              <a:buAutoNum type="alphaLcPeriod"/>
            </a:pPr>
            <a:r>
              <a:rPr lang="nl-NL" dirty="0"/>
              <a:t>beperken van de bewegingsvrijheid;</a:t>
            </a:r>
          </a:p>
          <a:p>
            <a:pPr marL="457200" indent="-457200">
              <a:buFont typeface="+mj-lt"/>
              <a:buAutoNum type="alphaLcPeriod"/>
            </a:pPr>
            <a:r>
              <a:rPr lang="nl-NL" dirty="0"/>
              <a:t>insluiten;</a:t>
            </a:r>
          </a:p>
          <a:p>
            <a:pPr marL="457200" indent="-457200">
              <a:buFont typeface="+mj-lt"/>
              <a:buAutoNum type="alphaLcPeriod"/>
            </a:pPr>
            <a:r>
              <a:rPr lang="nl-NL" dirty="0"/>
              <a:t>uitoefenen van toezicht op betrokkene;  </a:t>
            </a:r>
          </a:p>
          <a:p>
            <a:pPr marL="457200" indent="-457200">
              <a:buFont typeface="+mj-lt"/>
              <a:buAutoNum type="alphaLcPeriod"/>
            </a:pPr>
            <a:r>
              <a:rPr lang="nl-NL" dirty="0"/>
              <a:t>onderzoek aan kleding of lichaam;  </a:t>
            </a:r>
          </a:p>
          <a:p>
            <a:pPr marL="457200" indent="-457200">
              <a:buFont typeface="+mj-lt"/>
              <a:buAutoNum type="alphaLcPeriod"/>
            </a:pPr>
            <a:r>
              <a:rPr lang="nl-NL" dirty="0"/>
              <a:t>onderzoek van de woon- of verblijfsruimte op </a:t>
            </a:r>
            <a:r>
              <a:rPr lang="nl-NL" dirty="0" err="1"/>
              <a:t>gedragsbeïnvloedende</a:t>
            </a:r>
            <a:r>
              <a:rPr lang="nl-NL" dirty="0"/>
              <a:t> middelen en gevaarlijke voorwerpen;</a:t>
            </a:r>
          </a:p>
          <a:p>
            <a:pPr marL="457200" indent="-457200">
              <a:buFont typeface="+mj-lt"/>
              <a:buAutoNum type="alphaLcPeriod"/>
            </a:pPr>
            <a:r>
              <a:rPr lang="nl-NL" dirty="0"/>
              <a:t>controleren op de aanwezigheid van </a:t>
            </a:r>
            <a:r>
              <a:rPr lang="nl-NL" dirty="0" err="1"/>
              <a:t>gedragsbeïnvloedende</a:t>
            </a:r>
            <a:r>
              <a:rPr lang="nl-NL" dirty="0"/>
              <a:t> middelen;</a:t>
            </a:r>
          </a:p>
          <a:p>
            <a:pPr marL="457200" indent="-457200">
              <a:buFont typeface="+mj-lt"/>
              <a:buAutoNum type="alphaLcPeriod"/>
            </a:pPr>
            <a:r>
              <a:rPr lang="nl-NL" dirty="0"/>
              <a:t>aanbrengen van beperkingen in de vrijheid het eigen leven in te richten, die tot gevolg hebben dat betrokkene iets moet doen of nalaten, waaronder begrepen het gebruik van communicatiemiddelen.  </a:t>
            </a:r>
          </a:p>
          <a:p>
            <a:pPr marL="457200" indent="-457200">
              <a:buFont typeface="+mj-lt"/>
              <a:buAutoNum type="alphaLcPeriod"/>
            </a:pPr>
            <a:endParaRPr lang="nl-NL" dirty="0"/>
          </a:p>
          <a:p>
            <a:pPr marL="0" indent="0">
              <a:buNone/>
            </a:pPr>
            <a:endParaRPr lang="nl-NL" dirty="0"/>
          </a:p>
        </p:txBody>
      </p:sp>
    </p:spTree>
    <p:extLst>
      <p:ext uri="{BB962C8B-B14F-4D97-AF65-F5344CB8AC3E}">
        <p14:creationId xmlns:p14="http://schemas.microsoft.com/office/powerpoint/2010/main" val="2196382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a:bodyPr>
          <a:lstStyle/>
          <a:p>
            <a:r>
              <a:rPr lang="nl-NL" dirty="0"/>
              <a:t>Ambulant = klinisch? </a:t>
            </a:r>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933888"/>
          </a:xfrm>
        </p:spPr>
        <p:txBody>
          <a:bodyPr>
            <a:normAutofit/>
          </a:bodyPr>
          <a:lstStyle/>
          <a:p>
            <a:pPr marL="0" indent="0">
              <a:buNone/>
            </a:pPr>
            <a:endParaRPr lang="nl-NL" b="1" dirty="0"/>
          </a:p>
          <a:p>
            <a:pPr marL="0" indent="0">
              <a:buNone/>
            </a:pPr>
            <a:r>
              <a:rPr lang="nl-NL" dirty="0"/>
              <a:t>Bij ambulante verplichte zorg zijn alle vormen van verplichte zorg mogelijk </a:t>
            </a:r>
            <a:r>
              <a:rPr lang="nl-NL" b="1" dirty="0"/>
              <a:t>behalve:</a:t>
            </a:r>
          </a:p>
          <a:p>
            <a:pPr marL="0" indent="0">
              <a:buNone/>
            </a:pPr>
            <a:r>
              <a:rPr lang="nl-NL" b="1" dirty="0"/>
              <a:t>  </a:t>
            </a:r>
          </a:p>
          <a:p>
            <a:pPr>
              <a:buFont typeface="Courier New" panose="02070309020205020404" pitchFamily="49" charset="0"/>
              <a:buChar char="o"/>
            </a:pPr>
            <a:r>
              <a:rPr lang="nl-NL" dirty="0"/>
              <a:t>beperken van het recht op het ontvangen van bezoek, </a:t>
            </a:r>
          </a:p>
          <a:p>
            <a:pPr>
              <a:buFont typeface="Courier New" panose="02070309020205020404" pitchFamily="49" charset="0"/>
              <a:buChar char="o"/>
            </a:pPr>
            <a:r>
              <a:rPr lang="nl-NL" dirty="0"/>
              <a:t>(en opname in accommodatie, </a:t>
            </a:r>
          </a:p>
          <a:p>
            <a:pPr>
              <a:buFont typeface="Courier New" panose="02070309020205020404" pitchFamily="49" charset="0"/>
              <a:buChar char="o"/>
            </a:pPr>
            <a:r>
              <a:rPr lang="nl-NL" dirty="0"/>
              <a:t>overbrengen naar locatie voor tijdelijk verblijf </a:t>
            </a:r>
            <a:r>
              <a:rPr lang="nl-NL" dirty="0" err="1"/>
              <a:t>i.k.v</a:t>
            </a:r>
            <a:r>
              <a:rPr lang="nl-NL" dirty="0"/>
              <a:t>. crisismaatregel)</a:t>
            </a:r>
            <a:endParaRPr lang="nl-NL" b="1" dirty="0"/>
          </a:p>
          <a:p>
            <a:pPr marL="0" indent="0">
              <a:buNone/>
            </a:pPr>
            <a:endParaRPr lang="nl-NL" dirty="0"/>
          </a:p>
          <a:p>
            <a:pPr marL="0" indent="0">
              <a:buNone/>
            </a:pPr>
            <a:endParaRPr lang="nl-NL" dirty="0"/>
          </a:p>
          <a:p>
            <a:pPr marL="0" indent="0">
              <a:buNone/>
            </a:pPr>
            <a:r>
              <a:rPr lang="nl-NL" b="1" dirty="0">
                <a:solidFill>
                  <a:srgbClr val="E42618"/>
                </a:solidFill>
              </a:rPr>
              <a:t>Maar dan niet in een gecontroleerde klinische setting</a:t>
            </a:r>
            <a:r>
              <a:rPr lang="nl-NL" dirty="0">
                <a:solidFill>
                  <a:srgbClr val="E42618"/>
                </a:solidFill>
              </a:rPr>
              <a:t>! </a:t>
            </a:r>
          </a:p>
        </p:txBody>
      </p:sp>
    </p:spTree>
    <p:extLst>
      <p:ext uri="{BB962C8B-B14F-4D97-AF65-F5344CB8AC3E}">
        <p14:creationId xmlns:p14="http://schemas.microsoft.com/office/powerpoint/2010/main" val="2142971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Nadere eisen vanuit </a:t>
            </a:r>
            <a:r>
              <a:rPr lang="nl-NL" dirty="0" err="1"/>
              <a:t>Bvggz</a:t>
            </a:r>
            <a:r>
              <a:rPr lang="nl-NL" dirty="0"/>
              <a:t> inzake ambulante dwang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933888"/>
          </a:xfrm>
        </p:spPr>
        <p:txBody>
          <a:bodyPr>
            <a:normAutofit/>
          </a:bodyPr>
          <a:lstStyle/>
          <a:p>
            <a:pPr>
              <a:buFont typeface="+mj-lt"/>
              <a:buAutoNum type="arabicPeriod"/>
            </a:pPr>
            <a:r>
              <a:rPr lang="nl-NL" b="1" dirty="0"/>
              <a:t>Vóór </a:t>
            </a:r>
            <a:r>
              <a:rPr lang="nl-NL" dirty="0"/>
              <a:t>vaststellen van zorgplan </a:t>
            </a:r>
            <a:r>
              <a:rPr lang="nl-NL" b="1" dirty="0"/>
              <a:t>overleg </a:t>
            </a:r>
            <a:r>
              <a:rPr lang="nl-NL" dirty="0"/>
              <a:t>met andere deskundige(n) over:  </a:t>
            </a:r>
          </a:p>
          <a:p>
            <a:pPr>
              <a:buFont typeface="+mj-lt"/>
              <a:buAutoNum type="arabicPeriod"/>
            </a:pPr>
            <a:endParaRPr lang="nl-NL" dirty="0"/>
          </a:p>
          <a:p>
            <a:pPr marL="1026122" lvl="1" indent="-457200">
              <a:buFont typeface="+mj-lt"/>
              <a:buAutoNum type="alphaLcPeriod"/>
            </a:pPr>
            <a:r>
              <a:rPr lang="nl-NL" sz="2400" dirty="0"/>
              <a:t>de wijze waarop </a:t>
            </a:r>
            <a:r>
              <a:rPr lang="nl-NL" sz="2400" b="1" dirty="0"/>
              <a:t>toezicht</a:t>
            </a:r>
            <a:r>
              <a:rPr lang="nl-NL" sz="2400" dirty="0"/>
              <a:t> op de betrokkene moet worden gehouden inzake veiligheid; </a:t>
            </a:r>
          </a:p>
          <a:p>
            <a:pPr marL="1026122" lvl="1" indent="-457200">
              <a:buFont typeface="+mj-lt"/>
              <a:buAutoNum type="alphaLcPeriod"/>
            </a:pPr>
            <a:r>
              <a:rPr lang="nl-NL" sz="2400" dirty="0"/>
              <a:t>het </a:t>
            </a:r>
            <a:r>
              <a:rPr lang="nl-NL" sz="2400" b="1" dirty="0"/>
              <a:t>aantal zorgverleners </a:t>
            </a:r>
            <a:r>
              <a:rPr lang="nl-NL" sz="2400" dirty="0"/>
              <a:t>aanwezig bij daadwerkelijke uitvoering. </a:t>
            </a:r>
          </a:p>
          <a:p>
            <a:pPr marL="1026122" lvl="1" indent="-457200">
              <a:buFont typeface="+mj-lt"/>
              <a:buAutoNum type="alphaLcPeriod"/>
            </a:pPr>
            <a:endParaRPr lang="nl-NL" sz="2400" dirty="0"/>
          </a:p>
          <a:p>
            <a:pPr>
              <a:buFont typeface="+mj-lt"/>
              <a:buAutoNum type="arabicPeriod"/>
            </a:pPr>
            <a:endParaRPr lang="nl-NL" dirty="0"/>
          </a:p>
          <a:p>
            <a:pPr>
              <a:buFont typeface="+mj-lt"/>
              <a:buAutoNum type="arabicPeriod"/>
            </a:pPr>
            <a:r>
              <a:rPr lang="nl-NL" dirty="0"/>
              <a:t>Daarnaast </a:t>
            </a:r>
            <a:r>
              <a:rPr lang="nl-NL" b="1" dirty="0"/>
              <a:t>evaluatie </a:t>
            </a:r>
            <a:r>
              <a:rPr lang="nl-NL" dirty="0"/>
              <a:t>van zorgplan binnen vier weken na de aanvang van de uitvoering. </a:t>
            </a:r>
          </a:p>
          <a:p>
            <a:pPr>
              <a:buFont typeface="+mj-lt"/>
              <a:buAutoNum type="arabicPeriod"/>
            </a:pPr>
            <a:endParaRPr lang="nl-NL" dirty="0"/>
          </a:p>
          <a:p>
            <a:pPr>
              <a:buFont typeface="+mj-lt"/>
              <a:buAutoNum type="arabicPeriod"/>
            </a:pPr>
            <a:r>
              <a:rPr lang="nl-NL" dirty="0"/>
              <a:t>Het </a:t>
            </a:r>
            <a:r>
              <a:rPr lang="nl-NL" b="1" dirty="0"/>
              <a:t>beleidsplan </a:t>
            </a:r>
            <a:r>
              <a:rPr lang="nl-NL" dirty="0"/>
              <a:t>moet tot slot randvoorwaarden voor ambulante zorg inzichtelijk maken </a:t>
            </a:r>
          </a:p>
          <a:p>
            <a:endParaRPr lang="nl-NL" dirty="0"/>
          </a:p>
          <a:p>
            <a:pPr marL="0" indent="0">
              <a:buNone/>
            </a:pPr>
            <a:endParaRPr lang="nl-NL" dirty="0"/>
          </a:p>
        </p:txBody>
      </p:sp>
    </p:spTree>
    <p:extLst>
      <p:ext uri="{BB962C8B-B14F-4D97-AF65-F5344CB8AC3E}">
        <p14:creationId xmlns:p14="http://schemas.microsoft.com/office/powerpoint/2010/main" val="2812969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a:bodyPr>
          <a:lstStyle/>
          <a:p>
            <a:r>
              <a:rPr lang="nl-NL" dirty="0"/>
              <a:t>Hoe nu verder in de praktijk  </a:t>
            </a:r>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408713"/>
          </a:xfrm>
        </p:spPr>
        <p:txBody>
          <a:bodyPr>
            <a:normAutofit lnSpcReduction="10000"/>
          </a:bodyPr>
          <a:lstStyle/>
          <a:p>
            <a:pPr marL="0" indent="0">
              <a:buNone/>
            </a:pPr>
            <a:r>
              <a:rPr lang="nl-NL" dirty="0"/>
              <a:t>“Klein’ beginnen en zo mogelijk gecontroleerd uitbouwen, </a:t>
            </a:r>
            <a:r>
              <a:rPr lang="nl-NL" dirty="0" err="1"/>
              <a:t>a.h.v</a:t>
            </a:r>
            <a:r>
              <a:rPr lang="nl-NL" dirty="0"/>
              <a:t>. ervaringen, onderzoek, jurisprudentie.</a:t>
            </a:r>
          </a:p>
          <a:p>
            <a:pPr marL="0" indent="0">
              <a:buNone/>
            </a:pPr>
            <a:endParaRPr lang="nl-NL" dirty="0"/>
          </a:p>
          <a:p>
            <a:pPr marL="0" indent="0">
              <a:buNone/>
            </a:pPr>
            <a:endParaRPr lang="nl-NL" dirty="0"/>
          </a:p>
          <a:p>
            <a:pPr marL="0" indent="0">
              <a:buNone/>
            </a:pPr>
            <a:r>
              <a:rPr lang="nl-NL" dirty="0"/>
              <a:t>Afwegingen worden zorgvuldig en stapsgewijs gemaakt en steeds weer getoetst</a:t>
            </a:r>
          </a:p>
          <a:p>
            <a:pPr>
              <a:buFont typeface="Wingdings" panose="05000000000000000000" pitchFamily="2" charset="2"/>
              <a:buChar char="Ø"/>
            </a:pPr>
            <a:r>
              <a:rPr lang="nl-NL" dirty="0"/>
              <a:t>Tijdens de voorbereiding en afgifte van de zorgmachtiging</a:t>
            </a:r>
          </a:p>
          <a:p>
            <a:pPr>
              <a:buFont typeface="Wingdings" panose="05000000000000000000" pitchFamily="2" charset="2"/>
              <a:buChar char="Ø"/>
            </a:pPr>
            <a:r>
              <a:rPr lang="nl-NL" dirty="0"/>
              <a:t>Bij de aanzegging van de verplichte zorg</a:t>
            </a:r>
          </a:p>
          <a:p>
            <a:pPr marL="0" indent="0">
              <a:buNone/>
            </a:pPr>
            <a:endParaRPr lang="nl-NL" dirty="0"/>
          </a:p>
          <a:p>
            <a:pPr marL="0" indent="0">
              <a:buNone/>
            </a:pPr>
            <a:endParaRPr lang="nl-NL" dirty="0"/>
          </a:p>
          <a:p>
            <a:pPr marL="0" indent="0">
              <a:buNone/>
            </a:pPr>
            <a:r>
              <a:rPr lang="nl-NL" dirty="0"/>
              <a:t>Hierbij staan de betrokkene en diens naastbetrokkenen centraal, </a:t>
            </a:r>
          </a:p>
          <a:p>
            <a:pPr>
              <a:buFontTx/>
              <a:buChar char="-"/>
            </a:pPr>
            <a:r>
              <a:rPr lang="nl-NL" dirty="0"/>
              <a:t>Wat zijn de voorkeuren van de betrokkene?</a:t>
            </a:r>
          </a:p>
          <a:p>
            <a:pPr>
              <a:buFontTx/>
              <a:buChar char="-"/>
            </a:pPr>
            <a:r>
              <a:rPr lang="nl-NL" dirty="0"/>
              <a:t>Wat is de draagkracht van de naastbetrokkenen? </a:t>
            </a:r>
          </a:p>
          <a:p>
            <a:pPr>
              <a:buFontTx/>
              <a:buChar char="-"/>
            </a:pPr>
            <a:r>
              <a:rPr lang="nl-NL" dirty="0"/>
              <a:t>Is er voldoende medewerking, is er dreiging van fysiek verzet?</a:t>
            </a:r>
          </a:p>
          <a:p>
            <a:pPr>
              <a:buFontTx/>
              <a:buChar char="-"/>
            </a:pPr>
            <a:r>
              <a:rPr lang="nl-NL" dirty="0"/>
              <a:t>Wat is de voorgeschiedenis, hoe is de betrokkene bekend?</a:t>
            </a:r>
          </a:p>
          <a:p>
            <a:pPr>
              <a:buFontTx/>
              <a:buChar char="-"/>
            </a:pPr>
            <a:r>
              <a:rPr lang="nl-NL" dirty="0"/>
              <a:t>Hoe acuut is de problematiek?</a:t>
            </a:r>
          </a:p>
          <a:p>
            <a:pPr>
              <a:buFontTx/>
              <a:buChar char="-"/>
            </a:pPr>
            <a:endParaRPr lang="nl-NL" dirty="0"/>
          </a:p>
        </p:txBody>
      </p:sp>
    </p:spTree>
    <p:extLst>
      <p:ext uri="{BB962C8B-B14F-4D97-AF65-F5344CB8AC3E}">
        <p14:creationId xmlns:p14="http://schemas.microsoft.com/office/powerpoint/2010/main" val="194331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title"/>
          </p:nvPr>
        </p:nvSpPr>
        <p:spPr/>
        <p:txBody>
          <a:bodyPr/>
          <a:lstStyle/>
          <a:p>
            <a:pPr eaLnBrk="1" hangingPunct="1"/>
            <a:r>
              <a:rPr lang="nl-NL" dirty="0"/>
              <a:t>Achtergrond</a:t>
            </a:r>
          </a:p>
        </p:txBody>
      </p:sp>
      <p:sp>
        <p:nvSpPr>
          <p:cNvPr id="15362" name="Tijdelijke aanduiding voor inhoud 2"/>
          <p:cNvSpPr>
            <a:spLocks noGrp="1"/>
          </p:cNvSpPr>
          <p:nvPr>
            <p:ph idx="1"/>
          </p:nvPr>
        </p:nvSpPr>
        <p:spPr/>
        <p:txBody>
          <a:bodyPr/>
          <a:lstStyle/>
          <a:p>
            <a:pPr eaLnBrk="1" hangingPunct="1"/>
            <a:r>
              <a:rPr lang="nl-NL" sz="3600" dirty="0"/>
              <a:t>Uit evaluatie bleek onder meer dat in de Wet </a:t>
            </a:r>
            <a:r>
              <a:rPr lang="nl-NL" sz="3600" dirty="0" err="1"/>
              <a:t>Bopz</a:t>
            </a:r>
            <a:r>
              <a:rPr lang="nl-NL" sz="3600" dirty="0"/>
              <a:t>: </a:t>
            </a:r>
          </a:p>
          <a:p>
            <a:pPr marL="0" indent="0">
              <a:buNone/>
            </a:pPr>
            <a:endParaRPr lang="nl-NL" sz="3600" dirty="0"/>
          </a:p>
          <a:p>
            <a:pPr marL="0" indent="0">
              <a:buNone/>
            </a:pPr>
            <a:r>
              <a:rPr lang="nl-NL" sz="3600" dirty="0"/>
              <a:t>Gedwongen opname centraal staat. Dit strookt niet met hedendaagse opvattingen over zorg en behandeling voor personen met een psychische stoornis. </a:t>
            </a:r>
          </a:p>
          <a:p>
            <a:pPr eaLnBrk="1" hangingPunct="1"/>
            <a:endParaRPr lang="nl-NL" dirty="0"/>
          </a:p>
        </p:txBody>
      </p:sp>
    </p:spTree>
    <p:extLst>
      <p:ext uri="{BB962C8B-B14F-4D97-AF65-F5344CB8AC3E}">
        <p14:creationId xmlns:p14="http://schemas.microsoft.com/office/powerpoint/2010/main" val="3770157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075A7-A196-4824-807B-BA9086A887E4}"/>
              </a:ext>
            </a:extLst>
          </p:cNvPr>
          <p:cNvSpPr>
            <a:spLocks noGrp="1"/>
          </p:cNvSpPr>
          <p:nvPr>
            <p:ph type="title"/>
          </p:nvPr>
        </p:nvSpPr>
        <p:spPr/>
        <p:txBody>
          <a:bodyPr>
            <a:normAutofit/>
          </a:bodyPr>
          <a:lstStyle/>
          <a:p>
            <a:r>
              <a:rPr lang="nl-NL" sz="3600" dirty="0"/>
              <a:t>Overwegingen</a:t>
            </a:r>
          </a:p>
        </p:txBody>
      </p:sp>
      <p:sp>
        <p:nvSpPr>
          <p:cNvPr id="3" name="Tijdelijke aanduiding voor inhoud 2">
            <a:extLst>
              <a:ext uri="{FF2B5EF4-FFF2-40B4-BE49-F238E27FC236}">
                <a16:creationId xmlns:a16="http://schemas.microsoft.com/office/drawing/2014/main" id="{D32CCB86-995F-4CAF-90FC-F41AEEBE4927}"/>
              </a:ext>
            </a:extLst>
          </p:cNvPr>
          <p:cNvSpPr>
            <a:spLocks noGrp="1"/>
          </p:cNvSpPr>
          <p:nvPr>
            <p:ph idx="1"/>
          </p:nvPr>
        </p:nvSpPr>
        <p:spPr>
          <a:xfrm>
            <a:off x="650240" y="1854962"/>
            <a:ext cx="11704320" cy="7070377"/>
          </a:xfrm>
        </p:spPr>
        <p:txBody>
          <a:bodyPr>
            <a:normAutofit lnSpcReduction="10000"/>
          </a:bodyPr>
          <a:lstStyle/>
          <a:p>
            <a:pPr marL="0" indent="0">
              <a:buNone/>
            </a:pPr>
            <a:r>
              <a:rPr lang="nl-NL" dirty="0"/>
              <a:t>Bij de overweging welke zorg waar verplicht kan worden toegepast zijn de volgende </a:t>
            </a:r>
            <a:r>
              <a:rPr lang="nl-NL" b="1" dirty="0"/>
              <a:t>onderling samenhangende principes </a:t>
            </a:r>
            <a:r>
              <a:rPr lang="nl-NL" dirty="0"/>
              <a:t>zeer behulpzaam en richtinggevend: </a:t>
            </a:r>
          </a:p>
          <a:p>
            <a:pPr marL="0" indent="0">
              <a:buNone/>
            </a:pPr>
            <a:endParaRPr lang="nl-NL" dirty="0"/>
          </a:p>
          <a:p>
            <a:pPr marL="0" indent="0">
              <a:buNone/>
            </a:pPr>
            <a:r>
              <a:rPr lang="nl-NL" u="sng" dirty="0"/>
              <a:t>Subsidiariteit: </a:t>
            </a:r>
          </a:p>
          <a:p>
            <a:pPr lvl="1"/>
            <a:r>
              <a:rPr lang="nl-NL" dirty="0"/>
              <a:t>Geen lichtere alternatieven</a:t>
            </a:r>
          </a:p>
          <a:p>
            <a:pPr lvl="1"/>
            <a:r>
              <a:rPr lang="nl-NL" dirty="0"/>
              <a:t>Rekening houden met individuele omstandigheden en voorkeuren</a:t>
            </a:r>
          </a:p>
          <a:p>
            <a:pPr lvl="1"/>
            <a:endParaRPr lang="nl-NL" dirty="0"/>
          </a:p>
          <a:p>
            <a:pPr marL="0" indent="0">
              <a:buNone/>
            </a:pPr>
            <a:r>
              <a:rPr lang="nl-NL" u="sng" dirty="0"/>
              <a:t>Proportionaliteit</a:t>
            </a:r>
          </a:p>
          <a:p>
            <a:pPr lvl="1"/>
            <a:r>
              <a:rPr lang="nl-NL" dirty="0"/>
              <a:t>Verhouding gevaar t.o.v. impact voor betrokkene</a:t>
            </a:r>
          </a:p>
          <a:p>
            <a:pPr lvl="1"/>
            <a:r>
              <a:rPr lang="nl-NL" dirty="0"/>
              <a:t>Beetje dwang bij beetje gevaar? Nee, de drempel wordt niet verlaagd</a:t>
            </a:r>
          </a:p>
          <a:p>
            <a:pPr marL="568922" lvl="1" indent="0">
              <a:buNone/>
            </a:pPr>
            <a:endParaRPr lang="nl-NL" dirty="0"/>
          </a:p>
          <a:p>
            <a:pPr marL="0" indent="0">
              <a:buNone/>
            </a:pPr>
            <a:r>
              <a:rPr lang="nl-NL" u="sng" dirty="0"/>
              <a:t>Doelmatigheid</a:t>
            </a:r>
          </a:p>
          <a:p>
            <a:pPr lvl="1"/>
            <a:r>
              <a:rPr lang="nl-NL" dirty="0"/>
              <a:t>Ontbreken van doelmatigheid kan niet door andere principes gerepareerd worden</a:t>
            </a:r>
          </a:p>
          <a:p>
            <a:pPr lvl="1"/>
            <a:r>
              <a:rPr lang="nl-NL" dirty="0"/>
              <a:t>Impact persoonlijke levenssfeer: korte duur / langere duur doelmatigheid, vertrouwensbreuk</a:t>
            </a:r>
          </a:p>
          <a:p>
            <a:pPr lvl="1"/>
            <a:endParaRPr lang="nl-NL" dirty="0"/>
          </a:p>
          <a:p>
            <a:pPr marL="0" indent="0">
              <a:buNone/>
            </a:pPr>
            <a:r>
              <a:rPr lang="nl-NL" u="sng" dirty="0"/>
              <a:t>Veiligheid</a:t>
            </a:r>
          </a:p>
          <a:p>
            <a:pPr lvl="1"/>
            <a:r>
              <a:rPr lang="nl-NL" dirty="0"/>
              <a:t>Belangrijk in ambulante setting</a:t>
            </a:r>
          </a:p>
          <a:p>
            <a:pPr lvl="1"/>
            <a:r>
              <a:rPr lang="nl-NL" dirty="0"/>
              <a:t>Ambulante setting breed begrip! Denk ook aan woonvormen, polikliniek ziekenhuis</a:t>
            </a:r>
          </a:p>
          <a:p>
            <a:pPr lvl="1"/>
            <a:r>
              <a:rPr lang="nl-NL" dirty="0"/>
              <a:t>Onveilige zorg is niet doelmatig</a:t>
            </a:r>
          </a:p>
          <a:p>
            <a:endParaRPr lang="nl-NL" dirty="0"/>
          </a:p>
        </p:txBody>
      </p:sp>
    </p:spTree>
    <p:extLst>
      <p:ext uri="{BB962C8B-B14F-4D97-AF65-F5344CB8AC3E}">
        <p14:creationId xmlns:p14="http://schemas.microsoft.com/office/powerpoint/2010/main" val="2160696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Verzet in relatie tot veiligheid</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408713"/>
          </a:xfrm>
        </p:spPr>
        <p:txBody>
          <a:bodyPr>
            <a:normAutofit/>
          </a:bodyPr>
          <a:lstStyle/>
          <a:p>
            <a:pPr marL="0" indent="0">
              <a:buNone/>
            </a:pPr>
            <a:r>
              <a:rPr lang="nl-NL" dirty="0"/>
              <a:t>Veiligheid voor betrokkene, naastbetrokkene en hulpverlening! </a:t>
            </a:r>
          </a:p>
          <a:p>
            <a:pPr marL="0" indent="0">
              <a:buNone/>
            </a:pPr>
            <a:endParaRPr lang="nl-NL" dirty="0"/>
          </a:p>
          <a:p>
            <a:pPr marL="0" indent="0">
              <a:buNone/>
            </a:pPr>
            <a:r>
              <a:rPr lang="nl-NL" dirty="0"/>
              <a:t>Bij bepalen of ambulante verplichte zorg mogelijk is, is de mate van verzet heel belangrijk: </a:t>
            </a:r>
            <a:r>
              <a:rPr lang="nl-NL" b="1" dirty="0"/>
              <a:t>is er sprake van verzet of (schoorvoetende) medewerking?</a:t>
            </a:r>
          </a:p>
          <a:p>
            <a:pPr marL="0" indent="0">
              <a:buNone/>
            </a:pPr>
            <a:endParaRPr lang="nl-NL" dirty="0"/>
          </a:p>
          <a:p>
            <a:pPr>
              <a:buFont typeface="Wingdings" panose="05000000000000000000" pitchFamily="2" charset="2"/>
              <a:buChar char="Ø"/>
            </a:pPr>
            <a:r>
              <a:rPr lang="nl-NL" dirty="0"/>
              <a:t>Inschatting van te verwachten fysiek verzet is de grens. </a:t>
            </a:r>
          </a:p>
          <a:p>
            <a:pPr marL="457200" indent="-457200">
              <a:buAutoNum type="arabicPeriod"/>
            </a:pPr>
            <a:endParaRPr lang="nl-NL" dirty="0"/>
          </a:p>
          <a:p>
            <a:pPr marL="0" indent="0">
              <a:buNone/>
            </a:pPr>
            <a:endParaRPr lang="nl-NL" dirty="0"/>
          </a:p>
          <a:p>
            <a:pPr marL="0" indent="0">
              <a:buNone/>
            </a:pPr>
            <a:r>
              <a:rPr lang="nl-NL" dirty="0"/>
              <a:t>Waarom? </a:t>
            </a:r>
          </a:p>
          <a:p>
            <a:pPr marL="457200" indent="-457200">
              <a:buAutoNum type="arabicPeriod"/>
            </a:pPr>
            <a:r>
              <a:rPr lang="nl-NL" dirty="0"/>
              <a:t>Ambulant is het lastiger opschalen in personeel om veiligheid te waarborgen</a:t>
            </a:r>
          </a:p>
          <a:p>
            <a:pPr marL="457200" indent="-457200">
              <a:buAutoNum type="arabicPeriod"/>
            </a:pPr>
            <a:r>
              <a:rPr lang="nl-NL" dirty="0"/>
              <a:t>Onveiligheid voor hulpverleners in dagen daarna, eigenlijk risico niet in te schatten</a:t>
            </a:r>
          </a:p>
          <a:p>
            <a:pPr marL="457200" indent="-457200">
              <a:buAutoNum type="arabicPeriod"/>
            </a:pPr>
            <a:r>
              <a:rPr lang="nl-NL" dirty="0"/>
              <a:t>Tenzij bij nood</a:t>
            </a:r>
          </a:p>
        </p:txBody>
      </p:sp>
    </p:spTree>
    <p:extLst>
      <p:ext uri="{BB962C8B-B14F-4D97-AF65-F5344CB8AC3E}">
        <p14:creationId xmlns:p14="http://schemas.microsoft.com/office/powerpoint/2010/main" val="143416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Vormen van verplichte zorg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7253090"/>
          </a:xfrm>
        </p:spPr>
        <p:txBody>
          <a:bodyPr>
            <a:normAutofit/>
          </a:bodyPr>
          <a:lstStyle/>
          <a:p>
            <a:pPr marL="457200" indent="-457200">
              <a:buFont typeface="+mj-lt"/>
              <a:buAutoNum type="alphaLcPeriod"/>
            </a:pPr>
            <a:r>
              <a:rPr lang="nl-NL" dirty="0"/>
              <a:t>Toedienen van vocht, voeding en medicatie, alsmede het verrichten van medische controles of andere medische handelingen en therapeutische maatregelen, ter behandeling van een psychische stoornis, dan wel vanwege die stoornis, ter behandeling van een somatische aandoening</a:t>
            </a:r>
          </a:p>
          <a:p>
            <a:pPr lvl="1">
              <a:buFont typeface="Courier New" panose="02070309020205020404" pitchFamily="49" charset="0"/>
              <a:buChar char="o"/>
            </a:pPr>
            <a:r>
              <a:rPr lang="nl-NL" dirty="0">
                <a:solidFill>
                  <a:srgbClr val="0070C0"/>
                </a:solidFill>
              </a:rPr>
              <a:t>verplichte medicatie (in de regel depotmedicatie)</a:t>
            </a:r>
          </a:p>
          <a:p>
            <a:pPr lvl="1">
              <a:buFont typeface="Courier New" panose="02070309020205020404" pitchFamily="49" charset="0"/>
              <a:buChar char="o"/>
            </a:pPr>
            <a:r>
              <a:rPr lang="nl-NL" dirty="0">
                <a:solidFill>
                  <a:srgbClr val="0070C0"/>
                </a:solidFill>
              </a:rPr>
              <a:t>bloedafname of het meten van bloedsuiker</a:t>
            </a:r>
          </a:p>
          <a:p>
            <a:pPr marL="457200" indent="-457200">
              <a:buFont typeface="+mj-lt"/>
              <a:buAutoNum type="alphaLcPeriod"/>
            </a:pPr>
            <a:endParaRPr lang="nl-NL" dirty="0"/>
          </a:p>
          <a:p>
            <a:pPr marL="457200" indent="-457200">
              <a:buFont typeface="+mj-lt"/>
              <a:buAutoNum type="alphaLcPeriod"/>
            </a:pPr>
            <a:r>
              <a:rPr lang="nl-NL" dirty="0"/>
              <a:t>Beperken van de bewegingsvrijheid</a:t>
            </a:r>
          </a:p>
          <a:p>
            <a:pPr lvl="1">
              <a:buFont typeface="Courier New" panose="02070309020205020404" pitchFamily="49" charset="0"/>
              <a:buChar char="o"/>
            </a:pPr>
            <a:r>
              <a:rPr lang="nl-NL" dirty="0">
                <a:solidFill>
                  <a:srgbClr val="0070C0"/>
                </a:solidFill>
              </a:rPr>
              <a:t>Niet, hooguit kortdurend fixeren bij uiterste nood, t.b.v. bv toedienen van medicatie </a:t>
            </a:r>
          </a:p>
          <a:p>
            <a:pPr marL="1107395" lvl="1" indent="-457200">
              <a:buFont typeface="+mj-lt"/>
              <a:buAutoNum type="alphaLcPeriod"/>
            </a:pPr>
            <a:endParaRPr lang="nl-NL" dirty="0"/>
          </a:p>
          <a:p>
            <a:pPr marL="457200" indent="-457200">
              <a:buFont typeface="+mj-lt"/>
              <a:buAutoNum type="alphaLcPeriod"/>
            </a:pPr>
            <a:r>
              <a:rPr lang="nl-NL" dirty="0"/>
              <a:t>Insluiten</a:t>
            </a:r>
          </a:p>
          <a:p>
            <a:pPr lvl="1">
              <a:buFont typeface="Courier New" panose="02070309020205020404" pitchFamily="49" charset="0"/>
              <a:buChar char="o"/>
            </a:pPr>
            <a:r>
              <a:rPr lang="nl-NL" dirty="0">
                <a:solidFill>
                  <a:srgbClr val="0070C0"/>
                </a:solidFill>
              </a:rPr>
              <a:t>Niet, tenzij uitzonderlijke noodsituatie en om erger te voorkomen, bv politie er is/ tot vervoerd kan worden naar accommodatie. Nooit alleen laten! </a:t>
            </a:r>
          </a:p>
          <a:p>
            <a:pPr lvl="2">
              <a:buFont typeface="Wingdings" panose="05000000000000000000" pitchFamily="2" charset="2"/>
              <a:buChar char="ü"/>
            </a:pPr>
            <a:r>
              <a:rPr lang="nl-NL" dirty="0">
                <a:solidFill>
                  <a:srgbClr val="0070C0"/>
                </a:solidFill>
              </a:rPr>
              <a:t>Door het sluiten van balkondeuren.</a:t>
            </a:r>
          </a:p>
          <a:p>
            <a:pPr lvl="2">
              <a:buFont typeface="Wingdings" panose="05000000000000000000" pitchFamily="2" charset="2"/>
              <a:buChar char="ü"/>
            </a:pPr>
            <a:r>
              <a:rPr lang="nl-NL" dirty="0">
                <a:solidFill>
                  <a:srgbClr val="0070C0"/>
                </a:solidFill>
              </a:rPr>
              <a:t>Door het sluiten van buitendeuren ter voorkoming van weglopen.</a:t>
            </a:r>
          </a:p>
        </p:txBody>
      </p:sp>
    </p:spTree>
    <p:extLst>
      <p:ext uri="{BB962C8B-B14F-4D97-AF65-F5344CB8AC3E}">
        <p14:creationId xmlns:p14="http://schemas.microsoft.com/office/powerpoint/2010/main" val="4245044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Vormen van verplichte zorg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408713"/>
          </a:xfrm>
        </p:spPr>
        <p:txBody>
          <a:bodyPr>
            <a:normAutofit/>
          </a:bodyPr>
          <a:lstStyle/>
          <a:p>
            <a:pPr marL="457200" indent="-457200">
              <a:buFont typeface="+mj-lt"/>
              <a:buAutoNum type="alphaLcPeriod" startAt="4"/>
            </a:pPr>
            <a:r>
              <a:rPr lang="nl-NL" dirty="0"/>
              <a:t>Uitoefenen van toezicht op betrokkene; </a:t>
            </a:r>
          </a:p>
          <a:p>
            <a:pPr lvl="1">
              <a:buFont typeface="Courier New" panose="02070309020205020404" pitchFamily="49" charset="0"/>
              <a:buChar char="o"/>
            </a:pPr>
            <a:r>
              <a:rPr lang="nl-NL" dirty="0">
                <a:solidFill>
                  <a:srgbClr val="0070C0"/>
                </a:solidFill>
              </a:rPr>
              <a:t>Kortdurend door fysieke aanwezigheid van bevoegde zorgprofessionals</a:t>
            </a:r>
          </a:p>
          <a:p>
            <a:pPr lvl="1">
              <a:buFont typeface="Courier New" panose="02070309020205020404" pitchFamily="49" charset="0"/>
              <a:buChar char="o"/>
            </a:pPr>
            <a:r>
              <a:rPr lang="nl-NL" dirty="0" err="1">
                <a:solidFill>
                  <a:srgbClr val="0070C0"/>
                </a:solidFill>
              </a:rPr>
              <a:t>Domotica</a:t>
            </a:r>
            <a:r>
              <a:rPr lang="nl-NL" dirty="0">
                <a:solidFill>
                  <a:srgbClr val="0070C0"/>
                </a:solidFill>
              </a:rPr>
              <a:t>, zoals cameratoezicht, pas na zorgvuldig onderzoek, nu niet</a:t>
            </a:r>
          </a:p>
          <a:p>
            <a:pPr marL="457200" indent="-457200">
              <a:buFont typeface="+mj-lt"/>
              <a:buAutoNum type="alphaLcPeriod" startAt="4"/>
            </a:pPr>
            <a:endParaRPr lang="nl-NL" dirty="0"/>
          </a:p>
          <a:p>
            <a:pPr marL="457200" indent="-457200">
              <a:buFont typeface="+mj-lt"/>
              <a:buAutoNum type="alphaLcPeriod" startAt="4"/>
            </a:pPr>
            <a:r>
              <a:rPr lang="nl-NL" dirty="0"/>
              <a:t>Onderzoek aan kleding of lichaam</a:t>
            </a:r>
          </a:p>
          <a:p>
            <a:pPr lvl="1">
              <a:buFont typeface="Courier New" panose="02070309020205020404" pitchFamily="49" charset="0"/>
              <a:buChar char="o"/>
            </a:pPr>
            <a:r>
              <a:rPr lang="nl-NL" dirty="0">
                <a:solidFill>
                  <a:srgbClr val="0070C0"/>
                </a:solidFill>
              </a:rPr>
              <a:t>Aan lichaam wellicht soms, bijvoorbeeld voorafgaand aan het vervoer om te voorkomen dat een betrokkene met gevaarlijke voorwerpen of drugs wordt vervoerd. Door politieagenten, niet door zorgverleners</a:t>
            </a:r>
          </a:p>
          <a:p>
            <a:pPr lvl="1">
              <a:buFont typeface="Courier New" panose="02070309020205020404" pitchFamily="49" charset="0"/>
              <a:buChar char="o"/>
            </a:pPr>
            <a:r>
              <a:rPr lang="nl-NL" dirty="0">
                <a:solidFill>
                  <a:srgbClr val="0070C0"/>
                </a:solidFill>
              </a:rPr>
              <a:t>Aan de kleding kan wél door zorgverlener in de ambulante setting, bv vraag om zakken leeg te halen. </a:t>
            </a:r>
          </a:p>
          <a:p>
            <a:pPr lvl="1">
              <a:buFont typeface="Courier New" panose="02070309020205020404" pitchFamily="49" charset="0"/>
              <a:buChar char="o"/>
            </a:pPr>
            <a:r>
              <a:rPr lang="nl-NL" dirty="0">
                <a:solidFill>
                  <a:srgbClr val="0070C0"/>
                </a:solidFill>
              </a:rPr>
              <a:t>I.h.a. niet doelmatig in de ambulante setting</a:t>
            </a:r>
          </a:p>
          <a:p>
            <a:pPr marL="538473" indent="-457200">
              <a:buFont typeface="+mj-lt"/>
              <a:buAutoNum type="alphaLcPeriod" startAt="4"/>
            </a:pPr>
            <a:endParaRPr lang="nl-NL" dirty="0"/>
          </a:p>
          <a:p>
            <a:pPr marL="538473" indent="-457200">
              <a:buFont typeface="+mj-lt"/>
              <a:buAutoNum type="alphaLcPeriod" startAt="4"/>
            </a:pPr>
            <a:r>
              <a:rPr lang="nl-NL" dirty="0"/>
              <a:t>Onderzoek van de woon- of verblijfsruimte op </a:t>
            </a:r>
            <a:r>
              <a:rPr lang="nl-NL" dirty="0" err="1"/>
              <a:t>gedragsbeïnvloedende</a:t>
            </a:r>
            <a:r>
              <a:rPr lang="nl-NL" dirty="0"/>
              <a:t> middelen en gevaarlijke voorwerpen; </a:t>
            </a:r>
          </a:p>
          <a:p>
            <a:pPr lvl="1">
              <a:buFont typeface="Courier New" panose="02070309020205020404" pitchFamily="49" charset="0"/>
              <a:buChar char="o"/>
            </a:pPr>
            <a:r>
              <a:rPr lang="nl-NL" dirty="0">
                <a:solidFill>
                  <a:srgbClr val="0070C0"/>
                </a:solidFill>
              </a:rPr>
              <a:t>Doelmatigheid is dubieus, behalve wellicht voorafgaand aan opname in accommodatie of als wekelijkse controle ter externe motivatie.</a:t>
            </a:r>
          </a:p>
        </p:txBody>
      </p:sp>
    </p:spTree>
    <p:extLst>
      <p:ext uri="{BB962C8B-B14F-4D97-AF65-F5344CB8AC3E}">
        <p14:creationId xmlns:p14="http://schemas.microsoft.com/office/powerpoint/2010/main" val="3471035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Vormen van verplichte zorg</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a:xfrm>
            <a:off x="650240" y="1872182"/>
            <a:ext cx="11704320" cy="6408713"/>
          </a:xfrm>
        </p:spPr>
        <p:txBody>
          <a:bodyPr>
            <a:normAutofit/>
          </a:bodyPr>
          <a:lstStyle/>
          <a:p>
            <a:pPr marL="538473" indent="-457200">
              <a:buFont typeface="+mj-lt"/>
              <a:buAutoNum type="alphaLcPeriod" startAt="7"/>
            </a:pPr>
            <a:r>
              <a:rPr lang="nl-NL" dirty="0"/>
              <a:t>Controleren op de aanwezigheid van </a:t>
            </a:r>
            <a:r>
              <a:rPr lang="nl-NL" dirty="0" err="1"/>
              <a:t>gedragsbeïnvloedende</a:t>
            </a:r>
            <a:r>
              <a:rPr lang="nl-NL" dirty="0"/>
              <a:t> middelen </a:t>
            </a:r>
          </a:p>
          <a:p>
            <a:pPr lvl="1">
              <a:buFont typeface="Courier New" panose="02070309020205020404" pitchFamily="49" charset="0"/>
              <a:buChar char="o"/>
            </a:pPr>
            <a:r>
              <a:rPr lang="nl-NL" dirty="0">
                <a:solidFill>
                  <a:srgbClr val="0070C0"/>
                </a:solidFill>
              </a:rPr>
              <a:t>Urine- en bloedcontroles op de aanwezigheid van drugs, mits medewerking door betrokkene</a:t>
            </a:r>
          </a:p>
          <a:p>
            <a:pPr marL="457200" indent="-457200">
              <a:buFont typeface="+mj-lt"/>
              <a:buAutoNum type="alphaLcPeriod" startAt="7"/>
            </a:pPr>
            <a:endParaRPr lang="nl-NL" dirty="0"/>
          </a:p>
          <a:p>
            <a:pPr marL="457200" indent="-457200">
              <a:buFont typeface="+mj-lt"/>
              <a:buAutoNum type="alphaLcPeriod" startAt="7"/>
            </a:pPr>
            <a:endParaRPr lang="nl-NL" dirty="0"/>
          </a:p>
          <a:p>
            <a:pPr marL="457200" indent="-457200">
              <a:buFont typeface="+mj-lt"/>
              <a:buAutoNum type="alphaLcPeriod" startAt="7"/>
            </a:pPr>
            <a:r>
              <a:rPr lang="nl-NL" dirty="0"/>
              <a:t> Aanbrengen van beperkingen in de vrijheid het eigen leven in te richten, die tot gevolg hebben dat betrokkene iets moet doen of nalaten, waaronder begrepen het gebruik van communicatiemiddelen</a:t>
            </a:r>
          </a:p>
          <a:p>
            <a:pPr lvl="1">
              <a:buFont typeface="Courier New" panose="02070309020205020404" pitchFamily="49" charset="0"/>
              <a:buChar char="o"/>
            </a:pPr>
            <a:r>
              <a:rPr lang="nl-NL" dirty="0">
                <a:solidFill>
                  <a:srgbClr val="0070C0"/>
                </a:solidFill>
              </a:rPr>
              <a:t>Bepaalde beperkingen -zoals geen gebruik van alcohol en/of drugs- zijn nauwelijks te monitoren en te handhaven en daarmee vaak niet doelmatig zijn. </a:t>
            </a:r>
          </a:p>
          <a:p>
            <a:pPr lvl="1">
              <a:buFont typeface="Courier New" panose="02070309020205020404" pitchFamily="49" charset="0"/>
              <a:buChar char="o"/>
            </a:pPr>
            <a:r>
              <a:rPr lang="nl-NL" dirty="0">
                <a:solidFill>
                  <a:srgbClr val="0070C0"/>
                </a:solidFill>
              </a:rPr>
              <a:t>Andere wellicht wel, zoals het innemen van een telefoon indien er een loverboy in het spel is, en het binnenlaten van de zorgverlener en mantelzorgers. </a:t>
            </a:r>
          </a:p>
          <a:p>
            <a:pPr lvl="1">
              <a:buFont typeface="Courier New" panose="02070309020205020404" pitchFamily="49" charset="0"/>
              <a:buChar char="o"/>
            </a:pPr>
            <a:r>
              <a:rPr lang="nl-NL" dirty="0">
                <a:solidFill>
                  <a:srgbClr val="0070C0"/>
                </a:solidFill>
              </a:rPr>
              <a:t>Maatwerk met in achtneming van de 4 principes</a:t>
            </a:r>
          </a:p>
        </p:txBody>
      </p:sp>
    </p:spTree>
    <p:extLst>
      <p:ext uri="{BB962C8B-B14F-4D97-AF65-F5344CB8AC3E}">
        <p14:creationId xmlns:p14="http://schemas.microsoft.com/office/powerpoint/2010/main" val="2093067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168BF-7AB6-4972-9A92-F147AD64EADD}"/>
              </a:ext>
            </a:extLst>
          </p:cNvPr>
          <p:cNvSpPr>
            <a:spLocks noGrp="1"/>
          </p:cNvSpPr>
          <p:nvPr>
            <p:ph type="title"/>
          </p:nvPr>
        </p:nvSpPr>
        <p:spPr/>
        <p:txBody>
          <a:bodyPr/>
          <a:lstStyle/>
          <a:p>
            <a:r>
              <a:rPr lang="nl-NL" dirty="0"/>
              <a:t>Veiligheid bij de uitvoering</a:t>
            </a:r>
          </a:p>
        </p:txBody>
      </p:sp>
      <p:sp>
        <p:nvSpPr>
          <p:cNvPr id="3" name="Tijdelijke aanduiding voor inhoud 2">
            <a:extLst>
              <a:ext uri="{FF2B5EF4-FFF2-40B4-BE49-F238E27FC236}">
                <a16:creationId xmlns:a16="http://schemas.microsoft.com/office/drawing/2014/main" id="{7AF9C94E-60C1-4CFF-B55B-6671DADFCDD8}"/>
              </a:ext>
            </a:extLst>
          </p:cNvPr>
          <p:cNvSpPr>
            <a:spLocks noGrp="1"/>
          </p:cNvSpPr>
          <p:nvPr>
            <p:ph idx="1"/>
          </p:nvPr>
        </p:nvSpPr>
        <p:spPr/>
        <p:txBody>
          <a:bodyPr>
            <a:normAutofit/>
          </a:bodyPr>
          <a:lstStyle/>
          <a:p>
            <a:pPr marL="0" indent="0">
              <a:buNone/>
            </a:pPr>
            <a:r>
              <a:rPr lang="nl-NL" dirty="0"/>
              <a:t> Belangrijke randvoorwaarden:</a:t>
            </a:r>
          </a:p>
          <a:p>
            <a:pPr marL="0" indent="0">
              <a:buNone/>
            </a:pPr>
            <a:endParaRPr lang="nl-NL" dirty="0"/>
          </a:p>
          <a:p>
            <a:pPr lvl="0"/>
            <a:r>
              <a:rPr lang="nl-NL" dirty="0"/>
              <a:t>2 zorgverleners bij mogelijk risicovolle situaties </a:t>
            </a:r>
          </a:p>
          <a:p>
            <a:pPr lvl="0"/>
            <a:r>
              <a:rPr lang="nl-NL" dirty="0"/>
              <a:t>Zorgverleners zijn getraind in bejegening, de-escalatie en wetgeving</a:t>
            </a:r>
          </a:p>
          <a:p>
            <a:pPr lvl="0"/>
            <a:r>
              <a:rPr lang="nl-NL" dirty="0"/>
              <a:t>Vooraf onderling afspraken maken over hoe te handelen bij fysieke agressie</a:t>
            </a:r>
          </a:p>
          <a:p>
            <a:pPr lvl="0"/>
            <a:r>
              <a:rPr lang="nl-NL" dirty="0"/>
              <a:t>Bij huisbezoeken elkaar laten weten waar je bent en zo nodig alarm slaan</a:t>
            </a:r>
          </a:p>
          <a:p>
            <a:pPr lvl="0"/>
            <a:r>
              <a:rPr lang="nl-NL" dirty="0"/>
              <a:t>Samenwerkingsafspraken met ketenpartners maken en regelmatig evalueren</a:t>
            </a:r>
          </a:p>
          <a:p>
            <a:pPr lvl="0"/>
            <a:r>
              <a:rPr lang="nl-NL" dirty="0"/>
              <a:t>De politie inschakelen als er actief fysiek verzet te verwachten is</a:t>
            </a:r>
          </a:p>
          <a:p>
            <a:pPr lvl="0"/>
            <a:r>
              <a:rPr lang="nl-NL" dirty="0"/>
              <a:t>In een acute situatie 112 bellen en de situatie uitleggen</a:t>
            </a:r>
          </a:p>
          <a:p>
            <a:pPr lvl="0"/>
            <a:r>
              <a:rPr lang="nl-NL" dirty="0"/>
              <a:t>De zorgverlener moet zich kunnen legitimeren als zorgverlener</a:t>
            </a:r>
          </a:p>
          <a:p>
            <a:pPr lvl="0"/>
            <a:r>
              <a:rPr lang="nl-NL" dirty="0"/>
              <a:t>Goed oog houden voor de veiligheid van de direct betrokkenen en specifiek ook voor minderjarigen en anderen die afhankelijk zijn van de zorg van de betrokkene </a:t>
            </a:r>
          </a:p>
        </p:txBody>
      </p:sp>
    </p:spTree>
    <p:extLst>
      <p:ext uri="{BB962C8B-B14F-4D97-AF65-F5344CB8AC3E}">
        <p14:creationId xmlns:p14="http://schemas.microsoft.com/office/powerpoint/2010/main" val="4089816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EB57A3-D19B-4E68-B2C3-E061D1F9016B}"/>
              </a:ext>
            </a:extLst>
          </p:cNvPr>
          <p:cNvSpPr>
            <a:spLocks noGrp="1"/>
          </p:cNvSpPr>
          <p:nvPr>
            <p:ph type="title"/>
          </p:nvPr>
        </p:nvSpPr>
        <p:spPr/>
        <p:txBody>
          <a:bodyPr/>
          <a:lstStyle/>
          <a:p>
            <a:r>
              <a:rPr lang="nl-NL" dirty="0"/>
              <a:t>Evaluatie</a:t>
            </a:r>
          </a:p>
        </p:txBody>
      </p:sp>
      <p:sp>
        <p:nvSpPr>
          <p:cNvPr id="3" name="Tijdelijke aanduiding voor inhoud 2">
            <a:extLst>
              <a:ext uri="{FF2B5EF4-FFF2-40B4-BE49-F238E27FC236}">
                <a16:creationId xmlns:a16="http://schemas.microsoft.com/office/drawing/2014/main" id="{FC4C667B-B833-4677-A52F-8AC893BBB9A3}"/>
              </a:ext>
            </a:extLst>
          </p:cNvPr>
          <p:cNvSpPr>
            <a:spLocks noGrp="1"/>
          </p:cNvSpPr>
          <p:nvPr>
            <p:ph idx="1"/>
          </p:nvPr>
        </p:nvSpPr>
        <p:spPr/>
        <p:txBody>
          <a:bodyPr/>
          <a:lstStyle/>
          <a:p>
            <a:r>
              <a:rPr lang="nl-NL" dirty="0"/>
              <a:t>Zorgplan binnen 4 weken na start verplichte zorg evalueren</a:t>
            </a:r>
          </a:p>
          <a:p>
            <a:endParaRPr lang="nl-NL" dirty="0"/>
          </a:p>
          <a:p>
            <a:r>
              <a:rPr lang="nl-NL" dirty="0"/>
              <a:t>Handreiking ook evalueren! </a:t>
            </a:r>
          </a:p>
          <a:p>
            <a:endParaRPr lang="nl-NL" dirty="0"/>
          </a:p>
          <a:p>
            <a:r>
              <a:rPr lang="nl-NL" dirty="0"/>
              <a:t>En de wet evalueren</a:t>
            </a:r>
          </a:p>
        </p:txBody>
      </p:sp>
    </p:spTree>
    <p:extLst>
      <p:ext uri="{BB962C8B-B14F-4D97-AF65-F5344CB8AC3E}">
        <p14:creationId xmlns:p14="http://schemas.microsoft.com/office/powerpoint/2010/main" val="19343736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57C0EF-4ABA-4DF9-BD6A-DE745CC2D3D1}"/>
              </a:ext>
            </a:extLst>
          </p:cNvPr>
          <p:cNvSpPr>
            <a:spLocks noGrp="1"/>
          </p:cNvSpPr>
          <p:nvPr>
            <p:ph type="title"/>
          </p:nvPr>
        </p:nvSpPr>
        <p:spPr>
          <a:xfrm>
            <a:off x="650240" y="628328"/>
            <a:ext cx="11704320" cy="1243854"/>
          </a:xfrm>
        </p:spPr>
        <p:txBody>
          <a:bodyPr/>
          <a:lstStyle/>
          <a:p>
            <a:r>
              <a:rPr lang="nl-NL" dirty="0"/>
              <a:t>Take home </a:t>
            </a:r>
            <a:r>
              <a:rPr lang="nl-NL" dirty="0" err="1"/>
              <a:t>messages</a:t>
            </a:r>
            <a:r>
              <a:rPr lang="nl-NL" dirty="0"/>
              <a:t> </a:t>
            </a:r>
          </a:p>
        </p:txBody>
      </p:sp>
      <p:sp>
        <p:nvSpPr>
          <p:cNvPr id="3" name="Tijdelijke aanduiding voor inhoud 2">
            <a:extLst>
              <a:ext uri="{FF2B5EF4-FFF2-40B4-BE49-F238E27FC236}">
                <a16:creationId xmlns:a16="http://schemas.microsoft.com/office/drawing/2014/main" id="{3474CED2-21BC-45D1-A98B-A9D4BC06E0AF}"/>
              </a:ext>
            </a:extLst>
          </p:cNvPr>
          <p:cNvSpPr>
            <a:spLocks noGrp="1"/>
          </p:cNvSpPr>
          <p:nvPr>
            <p:ph idx="1"/>
          </p:nvPr>
        </p:nvSpPr>
        <p:spPr/>
        <p:txBody>
          <a:bodyPr vert="horz" lIns="130039" tIns="65020" rIns="130039" bIns="65020" rtlCol="0" anchor="t">
            <a:normAutofit/>
          </a:bodyPr>
          <a:lstStyle/>
          <a:p>
            <a:pPr marL="486410" indent="-486410"/>
            <a:r>
              <a:rPr lang="nl-NL" dirty="0"/>
              <a:t>Grofweg is ambulante dwang mogelijk als het uitpakt als drang. </a:t>
            </a:r>
          </a:p>
          <a:p>
            <a:pPr marL="486410" indent="-486410"/>
            <a:endParaRPr lang="nl-NL" dirty="0"/>
          </a:p>
          <a:p>
            <a:pPr marL="486410" indent="-486410"/>
            <a:r>
              <a:rPr lang="nl-NL" dirty="0"/>
              <a:t>Vier principes - proportionaliteit, subsidiariteit, doelmatigheid, veiligheid - zijn in onderlinge samenhang leidraad voor handelen</a:t>
            </a:r>
          </a:p>
          <a:p>
            <a:pPr marL="486410" indent="-486410"/>
            <a:endParaRPr lang="nl-NL" dirty="0"/>
          </a:p>
          <a:p>
            <a:pPr marL="486410" indent="-486410"/>
            <a:r>
              <a:rPr lang="nl-NL" dirty="0"/>
              <a:t>(Verwachting van) fysieke agressie is de grens</a:t>
            </a:r>
          </a:p>
          <a:p>
            <a:pPr marL="486410" indent="-486410"/>
            <a:endParaRPr lang="nl-NL" i="1" dirty="0"/>
          </a:p>
          <a:p>
            <a:pPr marL="486410" indent="-486410"/>
            <a:r>
              <a:rPr lang="nl-NL" i="1" dirty="0"/>
              <a:t>Voorzichtig aan, dan breekt het lijntje niet</a:t>
            </a:r>
          </a:p>
          <a:p>
            <a:pPr marL="0" indent="0">
              <a:buNone/>
            </a:pPr>
            <a:endParaRPr lang="nl-NL" dirty="0"/>
          </a:p>
        </p:txBody>
      </p:sp>
    </p:spTree>
    <p:extLst>
      <p:ext uri="{BB962C8B-B14F-4D97-AF65-F5344CB8AC3E}">
        <p14:creationId xmlns:p14="http://schemas.microsoft.com/office/powerpoint/2010/main" val="1299371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72D1B8-40AB-4DF4-8F86-14C797071397}"/>
              </a:ext>
            </a:extLst>
          </p:cNvPr>
          <p:cNvSpPr>
            <a:spLocks noGrp="1"/>
          </p:cNvSpPr>
          <p:nvPr>
            <p:ph type="title"/>
          </p:nvPr>
        </p:nvSpPr>
        <p:spPr/>
        <p:txBody>
          <a:bodyPr/>
          <a:lstStyle/>
          <a:p>
            <a:r>
              <a:rPr lang="nl-NL"/>
              <a:t>Dank voor de aandacht</a:t>
            </a:r>
          </a:p>
        </p:txBody>
      </p:sp>
      <p:sp>
        <p:nvSpPr>
          <p:cNvPr id="4" name="Tijdelijke aanduiding voor inhoud 3">
            <a:extLst>
              <a:ext uri="{FF2B5EF4-FFF2-40B4-BE49-F238E27FC236}">
                <a16:creationId xmlns:a16="http://schemas.microsoft.com/office/drawing/2014/main" id="{071828EA-F0AA-48BE-84AB-CF609B679DDE}"/>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9648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lstStyle/>
          <a:p>
            <a:pPr eaLnBrk="1" hangingPunct="1"/>
            <a:r>
              <a:rPr lang="nl-NL" dirty="0"/>
              <a:t>Historisch perspectief</a:t>
            </a:r>
          </a:p>
        </p:txBody>
      </p:sp>
      <p:sp>
        <p:nvSpPr>
          <p:cNvPr id="16386" name="Rectangle 3"/>
          <p:cNvSpPr>
            <a:spLocks noGrp="1" noChangeArrowheads="1"/>
          </p:cNvSpPr>
          <p:nvPr>
            <p:ph type="body" idx="4294967295"/>
          </p:nvPr>
        </p:nvSpPr>
        <p:spPr>
          <a:xfrm>
            <a:off x="711201" y="2032001"/>
            <a:ext cx="11704320" cy="5080000"/>
          </a:xfrm>
        </p:spPr>
        <p:txBody>
          <a:bodyPr>
            <a:normAutofit/>
          </a:bodyPr>
          <a:lstStyle/>
          <a:p>
            <a:pPr eaLnBrk="1" hangingPunct="1"/>
            <a:r>
              <a:rPr lang="nl-NL" sz="3600" dirty="0"/>
              <a:t>Ten minste 3 eeuwen discussie over methoden binnen de psychiatrie</a:t>
            </a:r>
            <a:r>
              <a:rPr lang="nl-NL" sz="3600" baseline="30000" dirty="0"/>
              <a:t>1</a:t>
            </a:r>
            <a:endParaRPr lang="nl-NL" sz="3600" dirty="0"/>
          </a:p>
          <a:p>
            <a:pPr eaLnBrk="1" hangingPunct="1"/>
            <a:r>
              <a:rPr lang="nl-NL" sz="3600" dirty="0"/>
              <a:t>Vooral over dwang/controlemaatregelen</a:t>
            </a:r>
            <a:r>
              <a:rPr lang="nl-NL" sz="3600" baseline="30000" dirty="0"/>
              <a:t>2</a:t>
            </a:r>
            <a:endParaRPr lang="nl-NL" sz="3600" dirty="0"/>
          </a:p>
          <a:p>
            <a:pPr eaLnBrk="1" hangingPunct="1"/>
            <a:r>
              <a:rPr lang="nl-NL" sz="3600" dirty="0"/>
              <a:t>Geen consensus</a:t>
            </a:r>
            <a:r>
              <a:rPr lang="nl-NL" sz="3600" baseline="30000" dirty="0"/>
              <a:t>3</a:t>
            </a:r>
            <a:endParaRPr lang="nl-NL" sz="3600" dirty="0"/>
          </a:p>
          <a:p>
            <a:pPr eaLnBrk="1" hangingPunct="1"/>
            <a:r>
              <a:rPr lang="nl-NL" sz="3600" dirty="0"/>
              <a:t>Wisselende ideeën in de tijd</a:t>
            </a:r>
          </a:p>
          <a:p>
            <a:pPr eaLnBrk="1" hangingPunct="1"/>
            <a:r>
              <a:rPr lang="nl-NL" sz="3600" dirty="0"/>
              <a:t>Tot jaren ‘60 paternalistische benadering</a:t>
            </a:r>
            <a:r>
              <a:rPr lang="nl-NL" sz="3600" baseline="30000" dirty="0"/>
              <a:t>4</a:t>
            </a:r>
          </a:p>
          <a:p>
            <a:pPr marL="650230" lvl="1" indent="0">
              <a:buNone/>
            </a:pPr>
            <a:r>
              <a:rPr lang="nl-NL" sz="3600" baseline="30000" dirty="0"/>
              <a:t>Krankzinnigenwet 1884-1994</a:t>
            </a:r>
            <a:endParaRPr lang="nl-NL" sz="3600" dirty="0"/>
          </a:p>
        </p:txBody>
      </p:sp>
      <p:sp>
        <p:nvSpPr>
          <p:cNvPr id="4100" name="Tijdelijke aanduiding voor voettekst 3"/>
          <p:cNvSpPr txBox="1">
            <a:spLocks noGrp="1"/>
          </p:cNvSpPr>
          <p:nvPr/>
        </p:nvSpPr>
        <p:spPr bwMode="auto">
          <a:xfrm>
            <a:off x="666046" y="7538721"/>
            <a:ext cx="11480799" cy="677333"/>
          </a:xfrm>
          <a:prstGeom prst="rect">
            <a:avLst/>
          </a:prstGeom>
          <a:noFill/>
          <a:ln w="3175">
            <a:miter lim="800000"/>
            <a:headEnd/>
            <a:tailEnd/>
          </a:ln>
        </p:spPr>
        <p:txBody>
          <a:bodyPr/>
          <a:lstStyle/>
          <a:p>
            <a:pPr>
              <a:defRPr/>
            </a:pPr>
            <a:r>
              <a:rPr lang="nl-NL" sz="1991" dirty="0"/>
              <a:t>1: </a:t>
            </a:r>
            <a:r>
              <a:rPr lang="en-GB" sz="1991" dirty="0"/>
              <a:t>Bloch S, Pargiter R. A history of psychiatric ethics. </a:t>
            </a:r>
            <a:r>
              <a:rPr lang="en-GB" sz="1991" i="1" dirty="0" err="1"/>
              <a:t>Psychiatr</a:t>
            </a:r>
            <a:r>
              <a:rPr lang="en-GB" sz="1991" i="1" dirty="0"/>
              <a:t> </a:t>
            </a:r>
            <a:r>
              <a:rPr lang="en-GB" sz="1991" i="1" dirty="0" err="1"/>
              <a:t>Clin</a:t>
            </a:r>
            <a:r>
              <a:rPr lang="en-GB" sz="1991" i="1" dirty="0"/>
              <a:t> North Am</a:t>
            </a:r>
            <a:r>
              <a:rPr lang="en-GB" sz="1991" dirty="0"/>
              <a:t> 2002 25(3):509-24.</a:t>
            </a:r>
            <a:endParaRPr lang="nl-NL" sz="1991" dirty="0"/>
          </a:p>
          <a:p>
            <a:pPr>
              <a:defRPr/>
            </a:pPr>
            <a:r>
              <a:rPr lang="nl-NL" sz="1991" dirty="0"/>
              <a:t>2: </a:t>
            </a:r>
            <a:r>
              <a:rPr lang="en-GB" sz="1991" dirty="0" err="1"/>
              <a:t>Belkin</a:t>
            </a:r>
            <a:r>
              <a:rPr lang="en-GB" sz="1991" dirty="0"/>
              <a:t> GS. Self-restraint, self-examination: a historical perspective on restraints and ethics in psychiatry. </a:t>
            </a:r>
            <a:r>
              <a:rPr lang="en-GB" sz="1991" i="1" dirty="0" err="1"/>
              <a:t>Psychiatr</a:t>
            </a:r>
            <a:r>
              <a:rPr lang="en-GB" sz="1991" i="1" dirty="0"/>
              <a:t> </a:t>
            </a:r>
            <a:r>
              <a:rPr lang="en-GB" sz="1991" i="1" dirty="0" err="1"/>
              <a:t>Serv</a:t>
            </a:r>
            <a:r>
              <a:rPr lang="en-GB" sz="1991" dirty="0"/>
              <a:t> 2002; 53(6):663-4. </a:t>
            </a:r>
            <a:endParaRPr lang="nl-NL" sz="1991" dirty="0"/>
          </a:p>
          <a:p>
            <a:pPr>
              <a:defRPr/>
            </a:pPr>
            <a:r>
              <a:rPr lang="nl-NL" sz="1991" dirty="0"/>
              <a:t>3:</a:t>
            </a:r>
            <a:r>
              <a:rPr lang="en-GB" sz="1991" dirty="0"/>
              <a:t>Bloch S, Green SA. An ethical framework for psychiatry. </a:t>
            </a:r>
            <a:r>
              <a:rPr lang="en-GB" sz="1991" i="1" dirty="0"/>
              <a:t>Br J Psychiatry</a:t>
            </a:r>
            <a:r>
              <a:rPr lang="en-GB" sz="1991" dirty="0"/>
              <a:t> 2006; 188:7-12. </a:t>
            </a:r>
            <a:endParaRPr lang="nl-NL" sz="1991" dirty="0"/>
          </a:p>
          <a:p>
            <a:pPr>
              <a:defRPr/>
            </a:pPr>
            <a:r>
              <a:rPr lang="nl-NL" sz="1991" dirty="0"/>
              <a:t>4:</a:t>
            </a:r>
            <a:r>
              <a:rPr lang="en-GB" sz="1991" dirty="0" err="1"/>
              <a:t>Valimaki</a:t>
            </a:r>
            <a:r>
              <a:rPr lang="en-GB" sz="1991" dirty="0"/>
              <a:t> M, </a:t>
            </a:r>
            <a:r>
              <a:rPr lang="en-GB" sz="1991" dirty="0" err="1"/>
              <a:t>Taipale</a:t>
            </a:r>
            <a:r>
              <a:rPr lang="en-GB" sz="1991" dirty="0"/>
              <a:t> J, </a:t>
            </a:r>
            <a:r>
              <a:rPr lang="en-GB" sz="1991" dirty="0" err="1"/>
              <a:t>Kaltiala-Heino</a:t>
            </a:r>
            <a:r>
              <a:rPr lang="en-GB" sz="1991" dirty="0"/>
              <a:t> R. Deprivation of liberty in psychiatric treatment: a Finnish perspective. </a:t>
            </a:r>
            <a:r>
              <a:rPr lang="en-GB" sz="1991" i="1" dirty="0" err="1"/>
              <a:t>Nurs</a:t>
            </a:r>
            <a:r>
              <a:rPr lang="en-GB" sz="1991" i="1" dirty="0"/>
              <a:t> Ethics</a:t>
            </a:r>
            <a:r>
              <a:rPr lang="en-GB" sz="1991" dirty="0"/>
              <a:t> 2001; 8(6):522-32.</a:t>
            </a:r>
            <a:endParaRPr lang="nl-NL" sz="1991" dirty="0"/>
          </a:p>
          <a:p>
            <a:pPr>
              <a:defRPr/>
            </a:pPr>
            <a:endParaRPr lang="nl-NL" sz="1991" dirty="0"/>
          </a:p>
        </p:txBody>
      </p:sp>
      <p:cxnSp>
        <p:nvCxnSpPr>
          <p:cNvPr id="6" name="Rechte verbindingslijn 5"/>
          <p:cNvCxnSpPr/>
          <p:nvPr/>
        </p:nvCxnSpPr>
        <p:spPr>
          <a:xfrm>
            <a:off x="666046" y="7538721"/>
            <a:ext cx="11480799"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jdelijke aanduiding voor dianummer 6"/>
          <p:cNvSpPr txBox="1">
            <a:spLocks noGrp="1"/>
          </p:cNvSpPr>
          <p:nvPr/>
        </p:nvSpPr>
        <p:spPr bwMode="auto">
          <a:xfrm>
            <a:off x="9320107" y="8882098"/>
            <a:ext cx="3034453" cy="677333"/>
          </a:xfrm>
          <a:prstGeom prst="rect">
            <a:avLst/>
          </a:prstGeom>
          <a:noFill/>
          <a:ln>
            <a:miter lim="800000"/>
            <a:headEnd/>
            <a:tailEnd/>
          </a:ln>
        </p:spPr>
        <p:txBody>
          <a:bodyPr/>
          <a:lstStyle/>
          <a:p>
            <a:pPr algn="r">
              <a:defRPr/>
            </a:pPr>
            <a:fld id="{4C393B96-9AAE-4CC1-BC1D-AEEA39C1294E}" type="slidenum">
              <a:rPr lang="nl-NL" sz="1991"/>
              <a:pPr algn="r">
                <a:defRPr/>
              </a:pPr>
              <a:t>4</a:t>
            </a:fld>
            <a:endParaRPr lang="nl-NL" sz="1991" dirty="0"/>
          </a:p>
        </p:txBody>
      </p:sp>
    </p:spTree>
    <p:extLst>
      <p:ext uri="{BB962C8B-B14F-4D97-AF65-F5344CB8AC3E}">
        <p14:creationId xmlns:p14="http://schemas.microsoft.com/office/powerpoint/2010/main" val="540642163"/>
      </p:ext>
    </p:extLst>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idx="4294967295"/>
          </p:nvPr>
        </p:nvSpPr>
        <p:spPr/>
        <p:txBody>
          <a:bodyPr/>
          <a:lstStyle/>
          <a:p>
            <a:pPr eaLnBrk="1" hangingPunct="1"/>
            <a:r>
              <a:rPr lang="nl-NL" dirty="0"/>
              <a:t>Historisch perspectief</a:t>
            </a:r>
          </a:p>
        </p:txBody>
      </p:sp>
      <p:sp>
        <p:nvSpPr>
          <p:cNvPr id="17410" name="Tijdelijke aanduiding voor inhoud 2"/>
          <p:cNvSpPr>
            <a:spLocks noGrp="1"/>
          </p:cNvSpPr>
          <p:nvPr>
            <p:ph idx="4294967295"/>
          </p:nvPr>
        </p:nvSpPr>
        <p:spPr>
          <a:xfrm>
            <a:off x="609600" y="2133601"/>
            <a:ext cx="11704320" cy="5486400"/>
          </a:xfrm>
        </p:spPr>
        <p:txBody>
          <a:bodyPr>
            <a:normAutofit/>
          </a:bodyPr>
          <a:lstStyle/>
          <a:p>
            <a:pPr eaLnBrk="1" hangingPunct="1"/>
            <a:r>
              <a:rPr lang="nl-NL" sz="4000" dirty="0">
                <a:sym typeface="Wingdings" pitchFamily="2" charset="2"/>
              </a:rPr>
              <a:t>Sindsdien liberale ontwikkeling richting meer autonomie</a:t>
            </a:r>
            <a:r>
              <a:rPr lang="nl-NL" sz="4000" baseline="30000" dirty="0">
                <a:sym typeface="Wingdings" pitchFamily="2" charset="2"/>
              </a:rPr>
              <a:t>1</a:t>
            </a:r>
            <a:endParaRPr lang="nl-NL" sz="4000" dirty="0">
              <a:sym typeface="Wingdings" pitchFamily="2" charset="2"/>
            </a:endParaRPr>
          </a:p>
          <a:p>
            <a:pPr eaLnBrk="1" hangingPunct="1"/>
            <a:r>
              <a:rPr lang="nl-NL" sz="4000" dirty="0">
                <a:sym typeface="Wingdings" pitchFamily="2" charset="2"/>
              </a:rPr>
              <a:t>Nieuwe wetgeving en professionele richtlijnen</a:t>
            </a:r>
            <a:r>
              <a:rPr lang="nl-NL" sz="4000" baseline="30000" dirty="0">
                <a:sym typeface="Wingdings" pitchFamily="2" charset="2"/>
              </a:rPr>
              <a:t>2</a:t>
            </a:r>
            <a:endParaRPr lang="nl-NL" sz="4000" dirty="0">
              <a:sym typeface="Wingdings" pitchFamily="2" charset="2"/>
            </a:endParaRPr>
          </a:p>
          <a:p>
            <a:pPr eaLnBrk="1" hangingPunct="1"/>
            <a:r>
              <a:rPr lang="nl-NL" sz="4000" dirty="0">
                <a:sym typeface="Wingdings" pitchFamily="2" charset="2"/>
              </a:rPr>
              <a:t>BOPZ (1971-1994) is hiervan duidelijk voorbeeld</a:t>
            </a:r>
          </a:p>
          <a:p>
            <a:pPr lvl="1" eaLnBrk="1" hangingPunct="1"/>
            <a:r>
              <a:rPr lang="nl-NL" sz="4000" dirty="0">
                <a:sym typeface="Wingdings" pitchFamily="2" charset="2"/>
              </a:rPr>
              <a:t>Enkel opname mogelijk bij gevaar</a:t>
            </a:r>
          </a:p>
          <a:p>
            <a:pPr lvl="1" eaLnBrk="1" hangingPunct="1"/>
            <a:r>
              <a:rPr lang="nl-NL" sz="4000" dirty="0">
                <a:sym typeface="Wingdings" pitchFamily="2" charset="2"/>
              </a:rPr>
              <a:t>Geen ruimte voor ‘bestwil’ principe</a:t>
            </a:r>
            <a:endParaRPr lang="en-US" sz="4000" dirty="0">
              <a:sym typeface="Wingdings" pitchFamily="2" charset="2"/>
            </a:endParaRPr>
          </a:p>
        </p:txBody>
      </p:sp>
      <p:sp>
        <p:nvSpPr>
          <p:cNvPr id="5124" name="Tijdelijke aanduiding voor voettekst 3"/>
          <p:cNvSpPr txBox="1">
            <a:spLocks noGrp="1" noChangeAspect="1"/>
          </p:cNvSpPr>
          <p:nvPr/>
        </p:nvSpPr>
        <p:spPr bwMode="auto">
          <a:xfrm>
            <a:off x="767644" y="8089619"/>
            <a:ext cx="11776569" cy="677333"/>
          </a:xfrm>
          <a:prstGeom prst="rect">
            <a:avLst/>
          </a:prstGeom>
          <a:noFill/>
          <a:ln>
            <a:miter lim="800000"/>
            <a:headEnd/>
            <a:tailEnd/>
          </a:ln>
        </p:spPr>
        <p:txBody>
          <a:bodyPr/>
          <a:lstStyle/>
          <a:p>
            <a:pPr>
              <a:defRPr/>
            </a:pPr>
            <a:r>
              <a:rPr lang="nl-NL" sz="1991" dirty="0"/>
              <a:t>1:</a:t>
            </a:r>
            <a:r>
              <a:rPr lang="en-GB" sz="1991" dirty="0"/>
              <a:t> </a:t>
            </a:r>
            <a:r>
              <a:rPr lang="en-GB" sz="1991" dirty="0" err="1"/>
              <a:t>Valimaki</a:t>
            </a:r>
            <a:r>
              <a:rPr lang="en-GB" sz="1991" dirty="0"/>
              <a:t> M, </a:t>
            </a:r>
            <a:r>
              <a:rPr lang="en-GB" sz="1991" dirty="0" err="1"/>
              <a:t>Taipale</a:t>
            </a:r>
            <a:r>
              <a:rPr lang="en-GB" sz="1991" dirty="0"/>
              <a:t> J, </a:t>
            </a:r>
            <a:r>
              <a:rPr lang="en-GB" sz="1991" dirty="0" err="1"/>
              <a:t>Kaltiala-Heino</a:t>
            </a:r>
            <a:r>
              <a:rPr lang="en-GB" sz="1991" dirty="0"/>
              <a:t> R. Deprivation of liberty in psychiatric treatment: a Finnish perspective. </a:t>
            </a:r>
            <a:r>
              <a:rPr lang="en-GB" sz="1991" i="1" dirty="0" err="1"/>
              <a:t>Nurs</a:t>
            </a:r>
            <a:r>
              <a:rPr lang="en-GB" sz="1991" i="1" dirty="0"/>
              <a:t> Ethics </a:t>
            </a:r>
            <a:r>
              <a:rPr lang="en-GB" sz="1991" dirty="0"/>
              <a:t>2001; 8(6):522-32.</a:t>
            </a:r>
          </a:p>
          <a:p>
            <a:pPr>
              <a:defRPr/>
            </a:pPr>
            <a:r>
              <a:rPr lang="en-GB" sz="1991" dirty="0"/>
              <a:t>2: </a:t>
            </a:r>
            <a:r>
              <a:rPr lang="en-GB" sz="1991" dirty="0" err="1"/>
              <a:t>Sailas</a:t>
            </a:r>
            <a:r>
              <a:rPr lang="en-GB" sz="1991" dirty="0"/>
              <a:t> E, </a:t>
            </a:r>
            <a:r>
              <a:rPr lang="en-GB" sz="1991" dirty="0" err="1"/>
              <a:t>Wahlbeck</a:t>
            </a:r>
            <a:r>
              <a:rPr lang="en-GB" sz="1991" dirty="0"/>
              <a:t> K. Restraint and seclusion in psychiatric inpatient wards. </a:t>
            </a:r>
            <a:r>
              <a:rPr lang="en-GB" sz="1991" i="1" dirty="0" err="1"/>
              <a:t>Curr</a:t>
            </a:r>
            <a:r>
              <a:rPr lang="en-GB" sz="1991" i="1" dirty="0"/>
              <a:t> </a:t>
            </a:r>
            <a:r>
              <a:rPr lang="en-GB" sz="1991" i="1" dirty="0" err="1"/>
              <a:t>Opin</a:t>
            </a:r>
            <a:r>
              <a:rPr lang="en-GB" sz="1991" i="1" dirty="0"/>
              <a:t> Psychiatry</a:t>
            </a:r>
            <a:r>
              <a:rPr lang="en-GB" sz="1991" dirty="0"/>
              <a:t> 2005; 18(5):555-9. </a:t>
            </a:r>
            <a:endParaRPr lang="nl-NL" sz="1991" dirty="0"/>
          </a:p>
        </p:txBody>
      </p:sp>
      <p:cxnSp>
        <p:nvCxnSpPr>
          <p:cNvPr id="6" name="Rechte verbindingslijn 5"/>
          <p:cNvCxnSpPr/>
          <p:nvPr/>
        </p:nvCxnSpPr>
        <p:spPr>
          <a:xfrm>
            <a:off x="711202" y="8026401"/>
            <a:ext cx="11887199"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jdelijke aanduiding voor dianummer 6"/>
          <p:cNvSpPr txBox="1">
            <a:spLocks noGrp="1"/>
          </p:cNvSpPr>
          <p:nvPr/>
        </p:nvSpPr>
        <p:spPr bwMode="auto">
          <a:xfrm>
            <a:off x="9320107" y="8882098"/>
            <a:ext cx="3034453" cy="677333"/>
          </a:xfrm>
          <a:prstGeom prst="rect">
            <a:avLst/>
          </a:prstGeom>
          <a:noFill/>
          <a:ln>
            <a:miter lim="800000"/>
            <a:headEnd/>
            <a:tailEnd/>
          </a:ln>
        </p:spPr>
        <p:txBody>
          <a:bodyPr/>
          <a:lstStyle/>
          <a:p>
            <a:pPr algn="r">
              <a:defRPr/>
            </a:pPr>
            <a:fld id="{E5BB7205-4665-41B4-AE5D-4B5DBCBEA093}" type="slidenum">
              <a:rPr lang="nl-NL" sz="1991"/>
              <a:pPr algn="r">
                <a:defRPr/>
              </a:pPr>
              <a:t>5</a:t>
            </a:fld>
            <a:endParaRPr lang="nl-NL" sz="1991" dirty="0"/>
          </a:p>
        </p:txBody>
      </p:sp>
    </p:spTree>
    <p:extLst>
      <p:ext uri="{BB962C8B-B14F-4D97-AF65-F5344CB8AC3E}">
        <p14:creationId xmlns:p14="http://schemas.microsoft.com/office/powerpoint/2010/main" val="158647123"/>
      </p:ext>
    </p:extLst>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53350E-B246-4D45-A3F9-6A36DD01E84F}"/>
              </a:ext>
            </a:extLst>
          </p:cNvPr>
          <p:cNvSpPr>
            <a:spLocks noGrp="1"/>
          </p:cNvSpPr>
          <p:nvPr>
            <p:ph type="title"/>
          </p:nvPr>
        </p:nvSpPr>
        <p:spPr/>
        <p:txBody>
          <a:bodyPr>
            <a:normAutofit fontScale="90000"/>
          </a:bodyPr>
          <a:lstStyle/>
          <a:p>
            <a:r>
              <a:rPr lang="nl-NL" dirty="0"/>
              <a:t>Derde wetsevaluatie BOPZ </a:t>
            </a:r>
            <a:br>
              <a:rPr lang="nl-NL" dirty="0"/>
            </a:br>
            <a:endParaRPr lang="nl-NL" dirty="0"/>
          </a:p>
        </p:txBody>
      </p:sp>
      <p:sp>
        <p:nvSpPr>
          <p:cNvPr id="3" name="Tijdelijke aanduiding voor inhoud 2">
            <a:extLst>
              <a:ext uri="{FF2B5EF4-FFF2-40B4-BE49-F238E27FC236}">
                <a16:creationId xmlns:a16="http://schemas.microsoft.com/office/drawing/2014/main" id="{ED510F5B-65AF-41EB-BC6C-2BBF1ED96BD7}"/>
              </a:ext>
            </a:extLst>
          </p:cNvPr>
          <p:cNvSpPr>
            <a:spLocks noGrp="1"/>
          </p:cNvSpPr>
          <p:nvPr>
            <p:ph idx="1"/>
          </p:nvPr>
        </p:nvSpPr>
        <p:spPr/>
        <p:txBody>
          <a:bodyPr>
            <a:normAutofit/>
          </a:bodyPr>
          <a:lstStyle/>
          <a:p>
            <a:pPr marL="0" indent="0">
              <a:buNone/>
            </a:pPr>
            <a:r>
              <a:rPr lang="nl-NL" dirty="0"/>
              <a:t>….Het kabinet is van mening dat verbetering niet kan worden verwacht van een ingrijpende verbouwing in het ingewikkelde bouwwerk dat de Wet Bopz in de loop der jaren is geworden. Een nieuwe wettelijke regeling zou, zowel juridisch als ook qua opzet en stijl, eenvoudig en toegankelijk moeten zijn……</a:t>
            </a:r>
          </a:p>
          <a:p>
            <a:endParaRPr lang="nl-NL" dirty="0"/>
          </a:p>
          <a:p>
            <a:pPr marL="0" indent="0">
              <a:buNone/>
            </a:pPr>
            <a:r>
              <a:rPr lang="nl-NL" dirty="0"/>
              <a:t>….Zorgbehoefte is leidend, gevaarscriterium wordt gehandhaafd….  </a:t>
            </a:r>
          </a:p>
          <a:p>
            <a:pPr marL="0" indent="0">
              <a:buNone/>
            </a:pPr>
            <a:endParaRPr lang="nl-NL" dirty="0"/>
          </a:p>
          <a:p>
            <a:pPr marL="0" indent="0">
              <a:buNone/>
            </a:pPr>
            <a:r>
              <a:rPr lang="nl-NL" dirty="0"/>
              <a:t>…..Passende zorg voor mensen met psychische stoornissen, </a:t>
            </a:r>
            <a:r>
              <a:rPr lang="nl-NL" b="1" dirty="0"/>
              <a:t>ongeacht waar zij zich bevinden</a:t>
            </a:r>
            <a:r>
              <a:rPr lang="nl-NL" dirty="0"/>
              <a:t>, is het uitgangspunt….</a:t>
            </a:r>
          </a:p>
          <a:p>
            <a:pPr marL="0" indent="0">
              <a:buNone/>
            </a:pPr>
            <a:endParaRPr lang="nl-NL" dirty="0"/>
          </a:p>
          <a:p>
            <a:pPr marL="0" indent="0">
              <a:buNone/>
            </a:pPr>
            <a:endParaRPr lang="nl-NL" dirty="0"/>
          </a:p>
          <a:p>
            <a:pPr>
              <a:buFont typeface="Wingdings" panose="05000000000000000000" pitchFamily="2" charset="2"/>
              <a:buChar char="Ø"/>
            </a:pPr>
            <a:r>
              <a:rPr lang="nl-NL" dirty="0"/>
              <a:t>Ambulante dwang moet mogelijk gemaakt worden </a:t>
            </a:r>
          </a:p>
          <a:p>
            <a:endParaRPr lang="nl-NL" dirty="0"/>
          </a:p>
        </p:txBody>
      </p:sp>
    </p:spTree>
    <p:extLst>
      <p:ext uri="{BB962C8B-B14F-4D97-AF65-F5344CB8AC3E}">
        <p14:creationId xmlns:p14="http://schemas.microsoft.com/office/powerpoint/2010/main" val="1279754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title"/>
          </p:nvPr>
        </p:nvSpPr>
        <p:spPr/>
        <p:txBody>
          <a:bodyPr/>
          <a:lstStyle/>
          <a:p>
            <a:pPr eaLnBrk="1" hangingPunct="1"/>
            <a:r>
              <a:rPr lang="nl-NL" dirty="0"/>
              <a:t>Paradigmashift</a:t>
            </a:r>
          </a:p>
        </p:txBody>
      </p:sp>
      <p:sp>
        <p:nvSpPr>
          <p:cNvPr id="18434" name="Tijdelijke aanduiding voor inhoud 2"/>
          <p:cNvSpPr>
            <a:spLocks noGrp="1"/>
          </p:cNvSpPr>
          <p:nvPr>
            <p:ph idx="1"/>
          </p:nvPr>
        </p:nvSpPr>
        <p:spPr/>
        <p:txBody>
          <a:bodyPr>
            <a:normAutofit lnSpcReduction="10000"/>
          </a:bodyPr>
          <a:lstStyle/>
          <a:p>
            <a:pPr eaLnBrk="1" hangingPunct="1"/>
            <a:r>
              <a:rPr lang="nl-NL" sz="5689" dirty="0"/>
              <a:t>gedwongen opname als inbreuk op autonomie (Wet </a:t>
            </a:r>
            <a:r>
              <a:rPr lang="nl-NL" sz="5689" dirty="0" err="1"/>
              <a:t>Bopz</a:t>
            </a:r>
            <a:r>
              <a:rPr lang="nl-NL" sz="5689" dirty="0"/>
              <a:t>) </a:t>
            </a:r>
            <a:r>
              <a:rPr lang="nl-NL" sz="5689" dirty="0">
                <a:sym typeface="Wingdings" pitchFamily="2" charset="2"/>
              </a:rPr>
              <a:t> </a:t>
            </a:r>
            <a:r>
              <a:rPr lang="nl-NL" sz="5689" dirty="0"/>
              <a:t>ernstig zieke mensen hebben recht op behandeling, ook als zij door hun ziekte niet in staat zijn om de noodzaak daarvan te onderkennen (</a:t>
            </a:r>
            <a:r>
              <a:rPr lang="nl-NL" sz="5689" dirty="0" err="1"/>
              <a:t>WvGGZ</a:t>
            </a:r>
            <a:r>
              <a:rPr lang="nl-NL" sz="5689" dirty="0"/>
              <a:t>)’ </a:t>
            </a:r>
          </a:p>
          <a:p>
            <a:pPr eaLnBrk="1" hangingPunct="1"/>
            <a:r>
              <a:rPr lang="nl-NL" sz="3982" dirty="0"/>
              <a:t>Tussendoor reeds aanpassingen in BOPZ</a:t>
            </a:r>
          </a:p>
          <a:p>
            <a:pPr eaLnBrk="1" hangingPunct="1"/>
            <a:endParaRPr lang="nl-NL" dirty="0"/>
          </a:p>
        </p:txBody>
      </p:sp>
    </p:spTree>
    <p:extLst>
      <p:ext uri="{BB962C8B-B14F-4D97-AF65-F5344CB8AC3E}">
        <p14:creationId xmlns:p14="http://schemas.microsoft.com/office/powerpoint/2010/main" val="73876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Ambulante dwangbehandeling</a:t>
            </a:r>
          </a:p>
        </p:txBody>
      </p:sp>
      <p:sp>
        <p:nvSpPr>
          <p:cNvPr id="3" name="Tijdelijke aanduiding voor inhoud 2"/>
          <p:cNvSpPr>
            <a:spLocks noGrp="1"/>
          </p:cNvSpPr>
          <p:nvPr>
            <p:ph idx="1"/>
          </p:nvPr>
        </p:nvSpPr>
        <p:spPr/>
        <p:txBody>
          <a:bodyPr/>
          <a:lstStyle/>
          <a:p>
            <a:r>
              <a:rPr lang="nl-NL" sz="3600" dirty="0"/>
              <a:t>Wens van zowel behandelaren als familieverenigingen</a:t>
            </a:r>
          </a:p>
          <a:p>
            <a:pPr lvl="1"/>
            <a:r>
              <a:rPr lang="nl-NL" sz="3600" dirty="0"/>
              <a:t>Behandelaren behandelen liever dan dat ze opsluiten</a:t>
            </a:r>
          </a:p>
          <a:p>
            <a:pPr lvl="1"/>
            <a:r>
              <a:rPr lang="nl-NL" sz="3600" dirty="0"/>
              <a:t>Ypsilon </a:t>
            </a:r>
            <a:r>
              <a:rPr lang="nl-NL" sz="3600" dirty="0" err="1"/>
              <a:t>position</a:t>
            </a:r>
            <a:r>
              <a:rPr lang="nl-NL" sz="3600" dirty="0"/>
              <a:t> paper 1996:</a:t>
            </a:r>
          </a:p>
          <a:p>
            <a:pPr marL="0" indent="0">
              <a:buNone/>
            </a:pPr>
            <a:r>
              <a:rPr lang="nl-NL" sz="3600" dirty="0"/>
              <a:t>Ambulante dwangbehandeling moet een alternatief kunnen vormen voor patiënten die buiten een psychiatrisch ziekenhuis beter af zijn </a:t>
            </a:r>
          </a:p>
          <a:p>
            <a:pPr lvl="1"/>
            <a:endParaRPr lang="nl-NL" dirty="0"/>
          </a:p>
          <a:p>
            <a:pPr lvl="1"/>
            <a:endParaRPr lang="nl-NL" dirty="0"/>
          </a:p>
        </p:txBody>
      </p:sp>
    </p:spTree>
    <p:extLst>
      <p:ext uri="{BB962C8B-B14F-4D97-AF65-F5344CB8AC3E}">
        <p14:creationId xmlns:p14="http://schemas.microsoft.com/office/powerpoint/2010/main" val="295577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64951" y="1497225"/>
            <a:ext cx="11704320" cy="6436925"/>
          </a:xfrm>
        </p:spPr>
        <p:txBody>
          <a:bodyPr>
            <a:normAutofit/>
          </a:bodyPr>
          <a:lstStyle/>
          <a:p>
            <a:r>
              <a:rPr lang="nl-NL" sz="3600" dirty="0"/>
              <a:t>Ernstig zieke mensen die dringend zorg behoeven, maar wier problematiek </a:t>
            </a:r>
            <a:r>
              <a:rPr lang="nl-NL" sz="3600" u="sng" dirty="0"/>
              <a:t>niet 'ernstig'</a:t>
            </a:r>
            <a:r>
              <a:rPr lang="nl-NL" sz="3600" dirty="0"/>
              <a:t> genoeg is om (nog langer) voor gedwongen opname in aanmerking te komen - dat is in de ogen van Ypsilon de doelgroep die voor ambulante dwangbehandeling in aanmerking zou moeten komen. Net als bij het voorwaardelijk ontslag zou deze maatregel door de rechter moeten worden getoetst. </a:t>
            </a:r>
          </a:p>
        </p:txBody>
      </p:sp>
    </p:spTree>
    <p:extLst>
      <p:ext uri="{BB962C8B-B14F-4D97-AF65-F5344CB8AC3E}">
        <p14:creationId xmlns:p14="http://schemas.microsoft.com/office/powerpoint/2010/main" val="592428621"/>
      </p:ext>
    </p:extLst>
  </p:cSld>
  <p:clrMapOvr>
    <a:masterClrMapping/>
  </p:clrMapOvr>
</p:sld>
</file>

<file path=ppt/theme/theme1.xml><?xml version="1.0" encoding="utf-8"?>
<a:theme xmlns:a="http://schemas.openxmlformats.org/drawingml/2006/main" name="GGZ Friesland">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221B395FA2AD45806AF7FF44A39109" ma:contentTypeVersion="5" ma:contentTypeDescription="Een nieuw document maken." ma:contentTypeScope="" ma:versionID="80fe6f69dce464fa050b8ee8651bb0b1">
  <xsd:schema xmlns:xsd="http://www.w3.org/2001/XMLSchema" xmlns:xs="http://www.w3.org/2001/XMLSchema" xmlns:p="http://schemas.microsoft.com/office/2006/metadata/properties" xmlns:ns3="694d14af-b47d-44d2-b685-2caf10364581" xmlns:ns4="25f4ffac-109b-4db6-a579-83d13cb55c1f" targetNamespace="http://schemas.microsoft.com/office/2006/metadata/properties" ma:root="true" ma:fieldsID="01e22d52dc993d249b0a3088b139eae4" ns3:_="" ns4:_="">
    <xsd:import namespace="694d14af-b47d-44d2-b685-2caf10364581"/>
    <xsd:import namespace="25f4ffac-109b-4db6-a579-83d13cb55c1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4d14af-b47d-44d2-b685-2caf1036458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f4ffac-109b-4db6-a579-83d13cb55c1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539792-95E2-49B2-9AF8-A33C50E23FAE}">
  <ds:schemaRefs>
    <ds:schemaRef ds:uri="http://schemas.microsoft.com/office/2006/metadata/contentType"/>
    <ds:schemaRef ds:uri="http://schemas.microsoft.com/office/2006/metadata/properties/metaAttributes"/>
    <ds:schemaRef ds:uri="http://www.w3.org/2000/xmlns/"/>
    <ds:schemaRef ds:uri="http://www.w3.org/2001/XMLSchema"/>
    <ds:schemaRef ds:uri="694d14af-b47d-44d2-b685-2caf10364581"/>
    <ds:schemaRef ds:uri="25f4ffac-109b-4db6-a579-83d13cb55c1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73C57C-B5FD-4791-9F52-EFB4B8CEEC95}">
  <ds:schemaRefs>
    <ds:schemaRef ds:uri="http://schemas.microsoft.com/sharepoint/v3/contenttype/forms"/>
  </ds:schemaRefs>
</ds:datastoreItem>
</file>

<file path=customXml/itemProps3.xml><?xml version="1.0" encoding="utf-8"?>
<ds:datastoreItem xmlns:ds="http://schemas.openxmlformats.org/officeDocument/2006/customXml" ds:itemID="{3445BF50-FA8B-4B3B-817E-0315DB683FE0}">
  <ds:schemaRefs>
    <ds:schemaRef ds:uri="25f4ffac-109b-4db6-a579-83d13cb55c1f"/>
    <ds:schemaRef ds:uri="http://purl.org/dc/terms/"/>
    <ds:schemaRef ds:uri="http://schemas.microsoft.com/office/2006/documentManagement/types"/>
    <ds:schemaRef ds:uri="http://purl.org/dc/elements/1.1/"/>
    <ds:schemaRef ds:uri="http://schemas.microsoft.com/office/2006/metadata/properties"/>
    <ds:schemaRef ds:uri="694d14af-b47d-44d2-b685-2caf1036458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1259</TotalTime>
  <Words>2769</Words>
  <Application>Microsoft Office PowerPoint</Application>
  <PresentationFormat>Aangepast</PresentationFormat>
  <Paragraphs>369</Paragraphs>
  <Slides>38</Slides>
  <Notes>20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38</vt:i4>
      </vt:variant>
    </vt:vector>
  </HeadingPairs>
  <TitlesOfParts>
    <vt:vector size="43" baseType="lpstr">
      <vt:lpstr>Arial</vt:lpstr>
      <vt:lpstr>Calibri</vt:lpstr>
      <vt:lpstr>Courier New</vt:lpstr>
      <vt:lpstr>Wingdings</vt:lpstr>
      <vt:lpstr>GGZ Friesland</vt:lpstr>
      <vt:lpstr>Ambulante verplichte zorg</vt:lpstr>
      <vt:lpstr>Opbouw</vt:lpstr>
      <vt:lpstr>Achtergrond</vt:lpstr>
      <vt:lpstr>Historisch perspectief</vt:lpstr>
      <vt:lpstr>Historisch perspectief</vt:lpstr>
      <vt:lpstr>Derde wetsevaluatie BOPZ  </vt:lpstr>
      <vt:lpstr>Paradigmashift</vt:lpstr>
      <vt:lpstr>Ambulante dwangbehandeling</vt:lpstr>
      <vt:lpstr>PowerPoint-presentatie</vt:lpstr>
      <vt:lpstr>Ambulante dwangbehandeling</vt:lpstr>
      <vt:lpstr>Historisch perspectief  </vt:lpstr>
      <vt:lpstr>Wet Verplichte GGZ hoe zat het ook al weer</vt:lpstr>
      <vt:lpstr>PowerPoint-presentatie</vt:lpstr>
      <vt:lpstr>Wat was de BEDOELING van de WVGGZ</vt:lpstr>
      <vt:lpstr>Wat is er gebeurd </vt:lpstr>
      <vt:lpstr>De grond onder de Wvggz = wet Bopz </vt:lpstr>
      <vt:lpstr>Vele actoren, ingewikkelde processen</vt:lpstr>
      <vt:lpstr>Proces om te komen tot verplichte zorg is anders</vt:lpstr>
      <vt:lpstr>Welke waarborgen kent de wet</vt:lpstr>
      <vt:lpstr>En wat betekent ambulante dwang voor</vt:lpstr>
      <vt:lpstr>Ambulante verplichte zorg roept veel vragen op?</vt:lpstr>
      <vt:lpstr>Handreiking Ambulante Dwang </vt:lpstr>
      <vt:lpstr>Het nut hiervan is op voorhand al bewezen </vt:lpstr>
      <vt:lpstr>Handreiking  </vt:lpstr>
      <vt:lpstr>Inhoud handreiking </vt:lpstr>
      <vt:lpstr>Besluit verplichte ggz </vt:lpstr>
      <vt:lpstr>Ambulant = klinisch? </vt:lpstr>
      <vt:lpstr>Nadere eisen vanuit Bvggz inzake ambulante dwang </vt:lpstr>
      <vt:lpstr>Hoe nu verder in de praktijk  </vt:lpstr>
      <vt:lpstr>Overwegingen</vt:lpstr>
      <vt:lpstr>Verzet in relatie tot veiligheid </vt:lpstr>
      <vt:lpstr>Vormen van verplichte zorg </vt:lpstr>
      <vt:lpstr>Vormen van verplichte zorg </vt:lpstr>
      <vt:lpstr>Vormen van verplichte zorg </vt:lpstr>
      <vt:lpstr>Veiligheid bij de uitvoering</vt:lpstr>
      <vt:lpstr>Evaluatie</vt:lpstr>
      <vt:lpstr>Take home messages </vt:lpstr>
      <vt:lpstr>Dank voor de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wet verplichte geestelijke gezondheidszorg en de geneesheer-directeur</dc:title>
  <dc:creator>Houkje.Tamsma</dc:creator>
  <cp:lastModifiedBy>stevenmakkink@gmail.com</cp:lastModifiedBy>
  <cp:revision>62</cp:revision>
  <cp:lastPrinted>2018-06-06T07:14:19Z</cp:lastPrinted>
  <dcterms:modified xsi:type="dcterms:W3CDTF">2019-09-24T11:22:01Z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0x010100FA221B395FA2AD45806AF7FF44A39109</vt:lpwstr>
  </property>
</Properties>
</file>